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2" r:id="rId3"/>
  </p:sldMasterIdLst>
  <p:notesMasterIdLst>
    <p:notesMasterId r:id="rId40"/>
  </p:notesMasterIdLst>
  <p:handoutMasterIdLst>
    <p:handoutMasterId r:id="rId41"/>
  </p:handoutMasterIdLst>
  <p:sldIdLst>
    <p:sldId id="299" r:id="rId4"/>
    <p:sldId id="339" r:id="rId5"/>
    <p:sldId id="340" r:id="rId6"/>
    <p:sldId id="341" r:id="rId7"/>
    <p:sldId id="342" r:id="rId8"/>
    <p:sldId id="345" r:id="rId9"/>
    <p:sldId id="346" r:id="rId10"/>
    <p:sldId id="347" r:id="rId11"/>
    <p:sldId id="348" r:id="rId12"/>
    <p:sldId id="330" r:id="rId13"/>
    <p:sldId id="362" r:id="rId14"/>
    <p:sldId id="349" r:id="rId15"/>
    <p:sldId id="363" r:id="rId16"/>
    <p:sldId id="350" r:id="rId17"/>
    <p:sldId id="364" r:id="rId18"/>
    <p:sldId id="273" r:id="rId19"/>
    <p:sldId id="275" r:id="rId20"/>
    <p:sldId id="277" r:id="rId21"/>
    <p:sldId id="278" r:id="rId22"/>
    <p:sldId id="279" r:id="rId23"/>
    <p:sldId id="280" r:id="rId24"/>
    <p:sldId id="366" r:id="rId25"/>
    <p:sldId id="338" r:id="rId26"/>
    <p:sldId id="286" r:id="rId27"/>
    <p:sldId id="291" r:id="rId28"/>
    <p:sldId id="292" r:id="rId29"/>
    <p:sldId id="365" r:id="rId30"/>
    <p:sldId id="351" r:id="rId31"/>
    <p:sldId id="352" r:id="rId32"/>
    <p:sldId id="353" r:id="rId33"/>
    <p:sldId id="354" r:id="rId34"/>
    <p:sldId id="367" r:id="rId35"/>
    <p:sldId id="368" r:id="rId36"/>
    <p:sldId id="369" r:id="rId37"/>
    <p:sldId id="370" r:id="rId38"/>
    <p:sldId id="371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9pPr>
  </p:defaultTextStyle>
  <p:extLst>
    <p:ext uri="{EFAFB233-063F-42B5-8137-9DF3F51BA10A}">
      <p15:sldGuideLst xmlns:p15="http://schemas.microsoft.com/office/powerpoint/2012/main">
        <p15:guide id="1" orient="horz" pos="4623">
          <p15:clr>
            <a:srgbClr val="A4A3A4"/>
          </p15:clr>
        </p15:guide>
        <p15:guide id="2" pos="764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" initials="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8"/>
    <p:restoredTop sz="94671"/>
  </p:normalViewPr>
  <p:slideViewPr>
    <p:cSldViewPr snapToGrid="0" snapToObjects="1" showGuides="1">
      <p:cViewPr varScale="1">
        <p:scale>
          <a:sx n="40" d="100"/>
          <a:sy n="40" d="100"/>
        </p:scale>
        <p:origin x="280" y="640"/>
      </p:cViewPr>
      <p:guideLst>
        <p:guide orient="horz" pos="4623"/>
        <p:guide pos="76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1pPr>
    <a:lvl2pPr indent="228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2pPr>
    <a:lvl3pPr indent="457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3pPr>
    <a:lvl4pPr indent="685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4pPr>
    <a:lvl5pPr indent="9144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5pPr>
    <a:lvl6pPr indent="11430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6pPr>
    <a:lvl7pPr indent="1371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7pPr>
    <a:lvl8pPr indent="1600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8pPr>
    <a:lvl9pPr indent="1828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tags" Target="../tags/tag18.xml"/><Relationship Id="rId1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tags" Target="../tags/tag14.xml"/><Relationship Id="rId8" Type="http://schemas.openxmlformats.org/officeDocument/2006/relationships/tags" Target="../tags/tag15.xml"/><Relationship Id="rId9" Type="http://schemas.openxmlformats.org/officeDocument/2006/relationships/tags" Target="../tags/tag16.xml"/><Relationship Id="rId10" Type="http://schemas.openxmlformats.org/officeDocument/2006/relationships/tags" Target="../tags/tag1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4" Type="http://schemas.openxmlformats.org/officeDocument/2006/relationships/tags" Target="../tags/tag22.xml"/><Relationship Id="rId5" Type="http://schemas.openxmlformats.org/officeDocument/2006/relationships/tags" Target="../tags/tag23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1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2"/>
            </p:custDataLst>
          </p:nvPr>
        </p:nvSpPr>
        <p:spPr>
          <a:xfrm>
            <a:off x="1933448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4" name="任意多边形: 形状 5"/>
          <p:cNvSpPr/>
          <p:nvPr userDrawn="1">
            <p:custDataLst>
              <p:tags r:id="rId3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4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5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8" name="任意多边形: 形状 9"/>
          <p:cNvSpPr/>
          <p:nvPr userDrawn="1">
            <p:custDataLst>
              <p:tags r:id="rId6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rgbClr val="00B0F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1937385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>
            <p:custDataLst>
              <p:tags r:id="rId5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3" name="任意多边形: 形状 12"/>
          <p:cNvSpPr/>
          <p:nvPr>
            <p:custDataLst>
              <p:tags r:id="rId6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6895482" y="4978400"/>
            <a:ext cx="10838370" cy="1790700"/>
          </a:xfrm>
        </p:spPr>
        <p:txBody>
          <a:bodyPr anchor="b">
            <a:normAutofit/>
          </a:bodyPr>
          <a:lstStyle>
            <a:lvl1pPr algn="l">
              <a:defRPr sz="8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895482" y="6927672"/>
            <a:ext cx="10838370" cy="203124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2019/8/14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2"/>
            </p:custDataLst>
          </p:nvPr>
        </p:nvSpPr>
        <p:spPr>
          <a:xfrm rot="5160000">
            <a:off x="21422360" y="10711180"/>
            <a:ext cx="3345815" cy="292290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21107400" y="12144375"/>
            <a:ext cx="3821430" cy="1571625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6558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  <a:cs typeface="Source Han Sans CN Bold Bold"/>
                <a:sym typeface="Source Han Sans CN Bold 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6005" y="1315403"/>
            <a:ext cx="5772150" cy="572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2pPr>
            <a:lvl3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3pPr>
            <a:lvl4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4pPr>
            <a:lvl5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5pPr>
          </a:lstStyle>
          <a:p>
            <a:pPr lvl="0"/>
            <a:r>
              <a:rPr>
                <a:sym typeface="+mn-ea"/>
              </a:rPr>
              <a:t>副标题</a:t>
            </a:r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736028" y="13150899"/>
            <a:ext cx="3055323" cy="421268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rPr lang="en-US" altLang="zh-CN" dirty="0" smtClean="0"/>
              <a:t>/</a:t>
            </a:r>
            <a:r>
              <a:rPr lang="zh-CN" altLang="en-US" baseline="0" dirty="0" smtClean="0"/>
              <a:t> </a:t>
            </a:r>
            <a:r>
              <a:rPr dirty="0" smtClean="0"/>
              <a:t>深圳维格智数科技有限公司</a:t>
            </a:r>
            <a:endParaRPr dirty="0"/>
          </a:p>
        </p:txBody>
      </p:sp>
      <p:sp>
        <p:nvSpPr>
          <p:cNvPr id="51" name="矩形"/>
          <p:cNvSpPr/>
          <p:nvPr userDrawn="1"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FC0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620" y="7090410"/>
            <a:ext cx="14716125" cy="483552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9410" y="12943205"/>
            <a:ext cx="803910" cy="480695"/>
          </a:xfrm>
          <a:prstGeom prst="rect">
            <a:avLst/>
          </a:prstGeom>
        </p:spPr>
        <p:txBody>
          <a:bodyPr wrap="square"/>
          <a:lstStyle>
            <a:lvl1pPr algn="ctr">
              <a:defRPr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  <a:sym typeface="思源黑体 CN ExtraLight" panose="020B02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0680" y="13072745"/>
            <a:ext cx="624205" cy="4806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>
              <a:defRPr sz="2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83" r:id="rId12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思源黑体 CN Medium" panose="020B0600000000000000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png"/><Relationship Id="rId8" Type="http://schemas.openxmlformats.org/officeDocument/2006/relationships/image" Target="../media/image30.jpeg"/><Relationship Id="rId1" Type="http://schemas.openxmlformats.org/officeDocument/2006/relationships/tags" Target="../tags/tag71.x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72.xml"/><Relationship Id="rId2" Type="http://schemas.openxmlformats.org/officeDocument/2006/relationships/tags" Target="../tags/tag7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tags" Target="../tags/tag77.xml"/><Relationship Id="rId3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tags" Target="../tags/tag79.xml"/><Relationship Id="rId3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20" Type="http://schemas.openxmlformats.org/officeDocument/2006/relationships/image" Target="../media/image4.jpeg"/><Relationship Id="rId10" Type="http://schemas.openxmlformats.org/officeDocument/2006/relationships/tags" Target="../tags/tag33.xml"/><Relationship Id="rId11" Type="http://schemas.openxmlformats.org/officeDocument/2006/relationships/tags" Target="../tags/tag34.xml"/><Relationship Id="rId12" Type="http://schemas.openxmlformats.org/officeDocument/2006/relationships/tags" Target="../tags/tag35.xml"/><Relationship Id="rId13" Type="http://schemas.openxmlformats.org/officeDocument/2006/relationships/tags" Target="../tags/tag36.xml"/><Relationship Id="rId14" Type="http://schemas.openxmlformats.org/officeDocument/2006/relationships/tags" Target="../tags/tag37.xml"/><Relationship Id="rId15" Type="http://schemas.openxmlformats.org/officeDocument/2006/relationships/tags" Target="../tags/tag38.xml"/><Relationship Id="rId16" Type="http://schemas.openxmlformats.org/officeDocument/2006/relationships/tags" Target="../tags/tag39.xml"/><Relationship Id="rId17" Type="http://schemas.openxmlformats.org/officeDocument/2006/relationships/tags" Target="../tags/tag40.xml"/><Relationship Id="rId18" Type="http://schemas.openxmlformats.org/officeDocument/2006/relationships/tags" Target="../tags/tag41.xml"/><Relationship Id="rId19" Type="http://schemas.openxmlformats.org/officeDocument/2006/relationships/slideLayout" Target="../slideLayouts/slideLayout10.xml"/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tags" Target="../tags/tag26.xml"/><Relationship Id="rId4" Type="http://schemas.openxmlformats.org/officeDocument/2006/relationships/tags" Target="../tags/tag27.xml"/><Relationship Id="rId5" Type="http://schemas.openxmlformats.org/officeDocument/2006/relationships/tags" Target="../tags/tag28.xml"/><Relationship Id="rId6" Type="http://schemas.openxmlformats.org/officeDocument/2006/relationships/tags" Target="../tags/tag29.xml"/><Relationship Id="rId7" Type="http://schemas.openxmlformats.org/officeDocument/2006/relationships/tags" Target="../tags/tag30.xml"/><Relationship Id="rId8" Type="http://schemas.openxmlformats.org/officeDocument/2006/relationships/tags" Target="../tags/tag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tags" Target="../tags/tag81.xml"/><Relationship Id="rId3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4" Type="http://schemas.openxmlformats.org/officeDocument/2006/relationships/tags" Target="../tags/tag85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82.xml"/><Relationship Id="rId2" Type="http://schemas.openxmlformats.org/officeDocument/2006/relationships/tags" Target="../tags/tag8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jpe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20" Type="http://schemas.openxmlformats.org/officeDocument/2006/relationships/tags" Target="../tags/tag65.xml"/><Relationship Id="rId21" Type="http://schemas.openxmlformats.org/officeDocument/2006/relationships/slideLayout" Target="../slideLayouts/slideLayout2.xml"/><Relationship Id="rId10" Type="http://schemas.openxmlformats.org/officeDocument/2006/relationships/tags" Target="../tags/tag55.xml"/><Relationship Id="rId11" Type="http://schemas.openxmlformats.org/officeDocument/2006/relationships/tags" Target="../tags/tag56.xml"/><Relationship Id="rId12" Type="http://schemas.openxmlformats.org/officeDocument/2006/relationships/tags" Target="../tags/tag57.xml"/><Relationship Id="rId13" Type="http://schemas.openxmlformats.org/officeDocument/2006/relationships/tags" Target="../tags/tag58.xml"/><Relationship Id="rId14" Type="http://schemas.openxmlformats.org/officeDocument/2006/relationships/tags" Target="../tags/tag59.xml"/><Relationship Id="rId15" Type="http://schemas.openxmlformats.org/officeDocument/2006/relationships/tags" Target="../tags/tag60.xml"/><Relationship Id="rId16" Type="http://schemas.openxmlformats.org/officeDocument/2006/relationships/tags" Target="../tags/tag61.xml"/><Relationship Id="rId17" Type="http://schemas.openxmlformats.org/officeDocument/2006/relationships/tags" Target="../tags/tag62.xml"/><Relationship Id="rId18" Type="http://schemas.openxmlformats.org/officeDocument/2006/relationships/tags" Target="../tags/tag63.xml"/><Relationship Id="rId19" Type="http://schemas.openxmlformats.org/officeDocument/2006/relationships/tags" Target="../tags/tag64.xml"/><Relationship Id="rId1" Type="http://schemas.openxmlformats.org/officeDocument/2006/relationships/tags" Target="../tags/tag46.xml"/><Relationship Id="rId2" Type="http://schemas.openxmlformats.org/officeDocument/2006/relationships/tags" Target="../tags/tag47.xml"/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tags" Target="../tags/tag51.xml"/><Relationship Id="rId7" Type="http://schemas.openxmlformats.org/officeDocument/2006/relationships/tags" Target="../tags/tag52.xml"/><Relationship Id="rId8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tags" Target="../tags/tag69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 userDrawn="1"/>
        </p:nvSpPr>
        <p:spPr>
          <a:xfrm>
            <a:off x="1895475" y="5797419"/>
            <a:ext cx="1774317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数字化转型规划书</a:t>
            </a:r>
            <a:r>
              <a:rPr lang="en-US" altLang="zh-CN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茶颜悦色</a:t>
            </a:r>
            <a:endParaRPr lang="en-US" altLang="zh-CN" sz="8000" dirty="0" smtClean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1064985" y="9207590"/>
            <a:ext cx="4097020" cy="409702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895475" y="7138035"/>
            <a:ext cx="12429490" cy="108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维格智数vikadata帮助组织实现全案数字化转型</a:t>
            </a:r>
          </a:p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带来更多的业务、更多的客户、更多的收入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2"/>
          <a:stretch>
            <a:fillRect/>
          </a:stretch>
        </p:blipFill>
        <p:spPr>
          <a:xfrm>
            <a:off x="6039395" y="9636855"/>
            <a:ext cx="3052353" cy="28204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81006" y="10722300"/>
            <a:ext cx="1232263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×</a:t>
            </a:r>
            <a:endParaRPr kumimoji="0" lang="zh-CN" alt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hangingPunct="0"/>
            <a:r>
              <a:rPr lang="en-US" altLang="zh-CN" sz="4500" dirty="0" smtClean="0">
                <a:solidFill>
                  <a:srgbClr val="00B0F0"/>
                </a:solidFill>
                <a:sym typeface="+mn-ea"/>
              </a:rPr>
              <a:t>2.1</a:t>
            </a:r>
            <a:r>
              <a:rPr lang="zh-CN" altLang="en-US" sz="4500" dirty="0" smtClean="0">
                <a:solidFill>
                  <a:srgbClr val="00B0F0"/>
                </a:solidFill>
                <a:sym typeface="+mn-ea"/>
              </a:rPr>
              <a:t> 企业现状</a:t>
            </a:r>
            <a:endParaRPr lang="zh-CN" altLang="en-US" sz="4500" dirty="0">
              <a:solidFill>
                <a:srgbClr val="00B0F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1056005" y="1345305"/>
            <a:ext cx="10308590" cy="513601"/>
          </a:xfrm>
        </p:spPr>
        <p:txBody>
          <a:bodyPr wrap="square"/>
          <a:lstStyle/>
          <a:p>
            <a:r>
              <a:rPr lang="zh-CN" altLang="en-US" dirty="0" smtClean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数字化</a:t>
            </a:r>
            <a:r>
              <a:rPr lang="zh-CN" altLang="en-US" dirty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转型初步调研</a:t>
            </a:r>
            <a:endParaRPr lang="zh-CN" altLang="en-US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32312" y="2296857"/>
            <a:ext cx="21005076" cy="124245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just" defTabSz="821690" rtl="0" fontAlgn="auto" latinLnBrk="0" hangingPunct="0"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2019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年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7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月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7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日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-9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日，团队在茶颜悦色进行了三天初步调研，了解到公司目前主要是在二级城市进行布局，门店将持续以直营为主，当前更多的诉求在于管理信息化，搭建公司的「基建」为主。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 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企业数字化本质是由三部分组成的：数字管理、数字营销、数字引擎。根据不同的企业规模和阶段，作出不同的数字化着重点。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 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现阶段，茶颜悦色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200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家门店密集分布在湖南省长沙市，在当地茶饮行业拥有领导地位，基本面非常的好。该战略下，品牌声量处于高位，同时将管理成本非常有效率地控制。</a:t>
            </a: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800" dirty="0" smtClean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下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一阶段，公司必然有大规模发展的需要，这过程自然需要铿实管理基础，同时开始规划线上品牌运营。因此，执行「数字管理」是当务之急，同时「数字营销」也应提上日程。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 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以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、技术为主的科技数字化体系，本质都是一种工具。工具的本质人类的延伸，公司的数字化工具本质则是公司经营的延伸。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 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对于直营连锁门店来说，随着经营规模的增长，管理、营销逐渐难以通过堆砌人力来维系，这时候就需要引入「数字工具」，来延伸和扩大经营管理的范围，管理成本、营销成本，将会大大降低。原本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个人能管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10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个人，通过工具则能管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100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个人，原本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个人去销售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个人，通过工具则能通过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个人去销售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1000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个人。</a:t>
            </a:r>
          </a:p>
          <a:p>
            <a:pPr algn="just">
              <a:lnSpc>
                <a:spcPct val="150000"/>
              </a:lnSpc>
            </a:pPr>
            <a:endParaRPr lang="zh-CN" altLang="en-US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 </a:t>
            </a:r>
          </a:p>
          <a:p>
            <a:pPr algn="just">
              <a:lnSpc>
                <a:spcPct val="150000"/>
              </a:lnSpc>
            </a:pPr>
            <a:endParaRPr lang="zh-CN" altLang="en-US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187483" y="4690882"/>
            <a:ext cx="11757660" cy="16808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25000"/>
              </a:lnSpc>
              <a:buClrTx/>
              <a:buSzTx/>
              <a:buFontTx/>
              <a:buNone/>
            </a:pPr>
            <a:r>
              <a:rPr kumimoji="0" lang="zh-CN" altLang="en-US" sz="400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Source Han Sans CN Bold Bold"/>
              </a:rPr>
              <a:t>根据茶颜悦色目前</a:t>
            </a: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Source Han Sans CN Bold Bold"/>
              </a:rPr>
              <a:t>发展阶段</a:t>
            </a:r>
            <a:r>
              <a:rPr kumimoji="0" lang="zh-CN" altLang="en-US" sz="400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Source Han Sans CN Bold Bold"/>
              </a:rPr>
              <a:t>，我们建议从下面几个部分入手，分阶段进行数字化</a:t>
            </a:r>
            <a:r>
              <a:rPr kumimoji="0" lang="zh-CN" altLang="en-US" sz="400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Source Han Sans CN Bold Bold"/>
              </a:rPr>
              <a:t>转型：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187575" y="6440545"/>
            <a:ext cx="9977755" cy="3468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组织架构创新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企业管理数字化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建立大数据引擎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会员数字营销体系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0" t="20972" r="23589" b="20138"/>
          <a:stretch>
            <a:fillRect/>
          </a:stretch>
        </p:blipFill>
        <p:spPr>
          <a:xfrm>
            <a:off x="14637385" y="3429635"/>
            <a:ext cx="8185669" cy="65734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3"/>
          <a:stretch>
            <a:fillRect/>
          </a:stretch>
        </p:blipFill>
        <p:spPr>
          <a:xfrm>
            <a:off x="15244423" y="3900426"/>
            <a:ext cx="6887024" cy="417820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9" t="32515" r="37752" b="23457"/>
          <a:stretch>
            <a:fillRect/>
          </a:stretch>
        </p:blipFill>
        <p:spPr>
          <a:xfrm>
            <a:off x="15244423" y="5538115"/>
            <a:ext cx="3548835" cy="49146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7984" y="6438871"/>
            <a:ext cx="2758130" cy="29498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3" t="34937" r="45457" b="37598"/>
          <a:stretch>
            <a:fillRect/>
          </a:stretch>
        </p:blipFill>
        <p:spPr>
          <a:xfrm>
            <a:off x="19166819" y="7519364"/>
            <a:ext cx="1544925" cy="290954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" r="16366"/>
          <a:stretch>
            <a:fillRect/>
          </a:stretch>
        </p:blipFill>
        <p:spPr>
          <a:xfrm>
            <a:off x="19400296" y="8084002"/>
            <a:ext cx="1101488" cy="1713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4787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1865610" cy="1790700"/>
          </a:xfrm>
        </p:spPr>
        <p:txBody>
          <a:bodyPr>
            <a:normAutofit/>
          </a:bodyPr>
          <a:lstStyle/>
          <a:p>
            <a:pPr lvl="0"/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方案落地及详细执行计划</a:t>
            </a:r>
            <a:endParaRPr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组织架构创新</a:t>
            </a:r>
            <a:endParaRPr kumimoji="1" lang="zh-CN" altLang="en-US" sz="4800" dirty="0" smtClean="0">
              <a:solidFill>
                <a:schemeClr val="bg1">
                  <a:lumMod val="9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0657840" cy="227584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数字化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转型最为核心的一点</a:t>
            </a:r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——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就是先从组织架构开始创新</a:t>
            </a: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。往往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把数字化的工作和责任丢给</a:t>
            </a:r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部门，而忽略「组织的人性面</a:t>
            </a: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」，平级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部门推进事情会受到权力的制约。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473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3.1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048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组织架构创新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4" y="1160321"/>
            <a:ext cx="14190660" cy="88293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通过建立项目管理委员会（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PMO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）、管理信息化委员会（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MIO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），保证数字化转型有效落地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29" name="组 28"/>
          <p:cNvGrpSpPr/>
          <p:nvPr/>
        </p:nvGrpSpPr>
        <p:grpSpPr>
          <a:xfrm>
            <a:off x="3494713" y="2804160"/>
            <a:ext cx="17627927" cy="9348935"/>
            <a:chOff x="4005007" y="2292454"/>
            <a:chExt cx="16337280" cy="10664920"/>
          </a:xfrm>
        </p:grpSpPr>
        <p:sp>
          <p:nvSpPr>
            <p:cNvPr id="31" name="任意多边形 16"/>
            <p:cNvSpPr/>
            <p:nvPr/>
          </p:nvSpPr>
          <p:spPr>
            <a:xfrm>
              <a:off x="9450767" y="2292454"/>
              <a:ext cx="10891520" cy="4926060"/>
            </a:xfrm>
            <a:custGeom>
              <a:avLst/>
              <a:gdLst>
                <a:gd name="connsiteX0" fmla="*/ 0 w 5445760"/>
                <a:gd name="connsiteY0" fmla="*/ 0 h 2463030"/>
                <a:gd name="connsiteX1" fmla="*/ 5445760 w 5445760"/>
                <a:gd name="connsiteY1" fmla="*/ 0 h 2463030"/>
                <a:gd name="connsiteX2" fmla="*/ 5445760 w 5445760"/>
                <a:gd name="connsiteY2" fmla="*/ 2463030 h 2463030"/>
                <a:gd name="connsiteX3" fmla="*/ 0 w 5445760"/>
                <a:gd name="connsiteY3" fmla="*/ 2463030 h 2463030"/>
                <a:gd name="connsiteX4" fmla="*/ 0 w 5445760"/>
                <a:gd name="connsiteY4" fmla="*/ 0 h 246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5760" h="2463030">
                  <a:moveTo>
                    <a:pt x="0" y="0"/>
                  </a:moveTo>
                  <a:lnTo>
                    <a:pt x="5445760" y="0"/>
                  </a:lnTo>
                  <a:lnTo>
                    <a:pt x="5445760" y="2463030"/>
                  </a:lnTo>
                  <a:lnTo>
                    <a:pt x="0" y="2463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0" tIns="495300" rIns="495300" bIns="495300" numCol="1" spcCol="1270" anchor="ctr" anchorCtr="0">
              <a:noAutofit/>
            </a:bodyPr>
            <a:lstStyle/>
            <a:p>
              <a:pPr defTabSz="5778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3000" kern="1200"/>
            </a:p>
          </p:txBody>
        </p:sp>
        <p:sp>
          <p:nvSpPr>
            <p:cNvPr id="35" name="矩形 34"/>
            <p:cNvSpPr/>
            <p:nvPr/>
          </p:nvSpPr>
          <p:spPr>
            <a:xfrm>
              <a:off x="4005007" y="2292454"/>
              <a:ext cx="4876800" cy="49260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任意多边形 18"/>
            <p:cNvSpPr/>
            <p:nvPr/>
          </p:nvSpPr>
          <p:spPr>
            <a:xfrm>
              <a:off x="4005007" y="8031314"/>
              <a:ext cx="10891520" cy="4926060"/>
            </a:xfrm>
            <a:custGeom>
              <a:avLst/>
              <a:gdLst>
                <a:gd name="connsiteX0" fmla="*/ 0 w 5445760"/>
                <a:gd name="connsiteY0" fmla="*/ 0 h 2463030"/>
                <a:gd name="connsiteX1" fmla="*/ 5445760 w 5445760"/>
                <a:gd name="connsiteY1" fmla="*/ 0 h 2463030"/>
                <a:gd name="connsiteX2" fmla="*/ 5445760 w 5445760"/>
                <a:gd name="connsiteY2" fmla="*/ 2463030 h 2463030"/>
                <a:gd name="connsiteX3" fmla="*/ 0 w 5445760"/>
                <a:gd name="connsiteY3" fmla="*/ 2463030 h 2463030"/>
                <a:gd name="connsiteX4" fmla="*/ 0 w 5445760"/>
                <a:gd name="connsiteY4" fmla="*/ 0 h 246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5760" h="2463030">
                  <a:moveTo>
                    <a:pt x="0" y="0"/>
                  </a:moveTo>
                  <a:lnTo>
                    <a:pt x="5445760" y="0"/>
                  </a:lnTo>
                  <a:lnTo>
                    <a:pt x="5445760" y="2463030"/>
                  </a:lnTo>
                  <a:lnTo>
                    <a:pt x="0" y="2463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0" tIns="495300" rIns="495300" bIns="495300" numCol="1" spcCol="1270" anchor="ctr" anchorCtr="0">
              <a:noAutofit/>
            </a:bodyPr>
            <a:lstStyle/>
            <a:p>
              <a:pPr defTabSz="5778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3000" kern="12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15384205" y="8031314"/>
              <a:ext cx="4876800" cy="49260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文本框 44"/>
            <p:cNvSpPr txBox="1"/>
            <p:nvPr/>
          </p:nvSpPr>
          <p:spPr>
            <a:xfrm>
              <a:off x="4644104" y="3900775"/>
              <a:ext cx="3598606" cy="1709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8800" b="0" i="0" u="none" strike="noStrike" cap="none" spc="0" normalizeH="0" baseline="0" dirty="0" smtClean="0"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PMO</a:t>
              </a:r>
              <a:endParaRPr kumimoji="0" lang="zh-CN" altLang="en-US" sz="8800" b="0" i="0" u="none" strike="noStrike" cap="none" spc="0" normalizeH="0" baseline="0" dirty="0"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6023302" y="9639636"/>
              <a:ext cx="3598606" cy="1709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8800" b="0" i="0" u="none" strike="noStrike" cap="none" spc="0" normalizeH="0" baseline="0" dirty="0" smtClean="0"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MIO</a:t>
              </a:r>
              <a:endParaRPr kumimoji="0" lang="zh-CN" altLang="en-US" sz="8800" b="0" i="0" u="none" strike="noStrike" cap="none" spc="0" normalizeH="0" baseline="0" dirty="0"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9791509" y="3358458"/>
            <a:ext cx="103128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用于整合各部门资源，统一协调项目的推进。比如，会员系统的落地，就牵扯到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、市场、财务、营运等等多个部门的事情，单纯依靠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去推进是异常艰辛，因为各部门听命的是老板，而非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或某部门，某部门的意见容易被忽略。</a:t>
            </a:r>
          </a:p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该虚拟组织建议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CEO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直接挂帅，并委派一名项目助理进行日常执行管理，定期进行会议统筹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</a:p>
        </p:txBody>
      </p:sp>
      <p:sp>
        <p:nvSpPr>
          <p:cNvPr id="48" name="矩形 47"/>
          <p:cNvSpPr/>
          <p:nvPr/>
        </p:nvSpPr>
        <p:spPr>
          <a:xfrm>
            <a:off x="4184299" y="8067947"/>
            <a:ext cx="103128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用于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确保系统的正确落地使用。比如，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ERP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或会员系统项目落地后，业务方经常嫌弃或不使用，然后把责任归咎于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系统不行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。很多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时候是员工处在舒适圈，不愿意去学习新的数字化系统导致的。管理信息化委员，将各个系统进行具体的「量化」，如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ERP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的收货率达到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99%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OA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的使用率达到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90%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等等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虚拟组织建议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CEO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直接挂帅，并委派一名项目助理进行日常梳理，制定好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KPI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，定期进行会议回顾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建立数字化管理体系</a:t>
            </a:r>
            <a:endParaRPr kumimoji="1" lang="zh-CN" altLang="en-US" sz="4800" dirty="0" smtClean="0">
              <a:solidFill>
                <a:schemeClr val="bg1">
                  <a:lumMod val="9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0657840" cy="22758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组织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架构在线化，考勤审批移动化，人事智能化，全方位提高企业的日常工作效率。数字化管理沉淀起来的企业数据，可供企业分析，然后调整，打造管理的闭环。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473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3.2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32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建立</a:t>
            </a:r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数字化管理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体系</a:t>
            </a:r>
            <a:endParaRPr lang="zh-CN" altLang="en-US" dirty="0" smtClean="0"/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ERP</a:t>
            </a:r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及资产管理</a:t>
            </a:r>
          </a:p>
        </p:txBody>
      </p:sp>
      <p:sp>
        <p:nvSpPr>
          <p:cNvPr id="14" name="矩形 13"/>
          <p:cNvSpPr/>
          <p:nvPr/>
        </p:nvSpPr>
        <p:spPr>
          <a:xfrm>
            <a:off x="5050841" y="1844680"/>
            <a:ext cx="19077520" cy="113403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035279" y="2711598"/>
          <a:ext cx="20411770" cy="9727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2354"/>
                <a:gridCol w="4082354"/>
                <a:gridCol w="5176323"/>
                <a:gridCol w="2988385"/>
                <a:gridCol w="4082354"/>
              </a:tblGrid>
              <a:tr h="8872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建议厂商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价格范围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1507820">
                <a:tc rowSpan="4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altLang="zh-CN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altLang="zh-CN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altLang="zh-CN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企业资源计划</a:t>
                      </a: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ERP</a:t>
                      </a:r>
                    </a:p>
                  </a:txBody>
                  <a:tcPr marL="182880" marR="182880" marT="91440" marB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采购管理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采购合同管理、采购库存管理、发票应付款管理、采购分析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SAP S/4 HANA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（轻量</a:t>
                      </a: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SaaS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模式）</a:t>
                      </a: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/>
                      </a:r>
                      <a:b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</a:br>
                      <a:endParaRPr lang="zh-CN" altLang="en-US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以轻量级云</a:t>
                      </a: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SaaS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方案，快速落地，并满足未来十年的发展规划。</a:t>
                      </a:r>
                    </a:p>
                    <a:p>
                      <a:pPr marL="0" marR="0" lvl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100w~300w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665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订单管理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订单和合同管理、订单库存管理、应收款管理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4665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财务管理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管理会计报表、销售明细账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4665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门店运营管理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门店进销存操作系统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466545">
                <a:tc rowSpan="2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资产管理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资产管理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资产分配、资产转移、资产丢失、资产报废、资产评价、资产盘点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VIKA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维格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21~24w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665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我的资产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资产转移、资产丢失、资产报废、资产维修、资产盘点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10~20w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SRM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及巡店系统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50841" y="1844680"/>
            <a:ext cx="19077520" cy="113403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809134" y="2549121"/>
          <a:ext cx="20411770" cy="9581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2354"/>
                <a:gridCol w="4082354"/>
                <a:gridCol w="5176323"/>
                <a:gridCol w="2988385"/>
                <a:gridCol w="4082354"/>
              </a:tblGrid>
              <a:tr h="8872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建议厂商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价格范围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1889760">
                <a:tc rowSpan="2">
                  <a:txBody>
                    <a:bodyPr/>
                    <a:lstStyle/>
                    <a:p>
                      <a:pPr marL="0" marR="0" lvl="0" indent="0" algn="ctr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供应商管理</a:t>
                      </a:r>
                    </a:p>
                    <a:p>
                      <a:pPr marL="0" marR="0" lvl="0" indent="0" algn="ctr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SRM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品牌植入管理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供应商填表申请，审批，筛选后，植入到备选库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VIKA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维格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10~20w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987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产品优选管理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品牌植入之后，可以创建产品，并且将特点进行记录，系统每天更新排序。例如龙眼</a:t>
                      </a: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6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月份当造，就会自动置顶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908108">
                <a:tc rowSpan="5"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巡店系统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检查表格管理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后台对门店标准化管理表格进行管理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字符科技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is-I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2000</a:t>
                      </a:r>
                      <a:r>
                        <a:rPr lang="zh-CN" altLang="is-I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元</a:t>
                      </a:r>
                      <a:r>
                        <a:rPr lang="is-I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/</a:t>
                      </a:r>
                      <a:r>
                        <a:rPr lang="zh-CN" altLang="is-I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店年</a:t>
                      </a: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is-I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200</a:t>
                      </a:r>
                      <a:r>
                        <a:rPr lang="zh-CN" altLang="is-I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店约</a:t>
                      </a:r>
                      <a:r>
                        <a:rPr lang="is-I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40w</a:t>
                      </a:r>
                      <a:r>
                        <a:rPr lang="zh-CN" altLang="is-I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一年</a:t>
                      </a:r>
                      <a:endParaRPr lang="zh-CN" altLang="is-I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423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巡店检查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督导到店签到检查，上传图片视频等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70725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门店整改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门店对问题进行整改上传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161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在线考试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扫码在线考试，自动评分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调查问卷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扫码问卷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业务范围"/>
          <p:cNvSpPr txBox="1">
            <a:spLocks noGrp="1"/>
          </p:cNvSpPr>
          <p:nvPr>
            <p:ph type="title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建立</a:t>
            </a:r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</a:t>
            </a:r>
            <a:r>
              <a:rPr lang="zh-CN" altLang="en-US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管理</a:t>
            </a:r>
            <a:r>
              <a:rPr lang="zh-CN" altLang="en-US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体系</a:t>
            </a:r>
            <a:endParaRPr lang="zh-CN" alt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050841" y="1844680"/>
            <a:ext cx="19077520" cy="113403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24" y="2918691"/>
          <a:ext cx="21139355" cy="8839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7871"/>
                <a:gridCol w="4227871"/>
                <a:gridCol w="6597650"/>
                <a:gridCol w="1858092"/>
                <a:gridCol w="4227871"/>
              </a:tblGrid>
              <a:tr h="8951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建议厂商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价格范围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583565">
                <a:tc rowSpan="11"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巡店系统</a:t>
                      </a:r>
                      <a:endParaRPr lang="zh-CN" altLang="en-US" sz="28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检查表格管理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后台对门店标准化管理表格进行管理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字符科技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is-I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2000</a:t>
                      </a:r>
                      <a:r>
                        <a:rPr lang="zh-CN" altLang="is-I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元</a:t>
                      </a:r>
                      <a:r>
                        <a:rPr lang="is-I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/</a:t>
                      </a:r>
                      <a:r>
                        <a:rPr lang="zh-CN" altLang="is-I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店年</a:t>
                      </a: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is-I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200</a:t>
                      </a:r>
                      <a:r>
                        <a:rPr lang="zh-CN" altLang="is-I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店约</a:t>
                      </a:r>
                      <a:r>
                        <a:rPr lang="is-I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40w</a:t>
                      </a:r>
                      <a:r>
                        <a:rPr lang="zh-CN" altLang="is-I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一年</a:t>
                      </a:r>
                      <a:endParaRPr lang="zh-CN" altLang="is-I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巡店检查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督导到店签到检查，上传图片视频等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门店整改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门店对问题进行整改上传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在线考试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 扫码在线考试，自动评分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调查问卷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扫码问卷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奖赔罚单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检查中可关联罚单，对应门店责任人</a:t>
                      </a:r>
                      <a:endParaRPr lang="zh-CN" altLang="en-US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字符科技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is-IS" altLang="zh-CN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2000</a:t>
                      </a:r>
                      <a:r>
                        <a:rPr lang="zh-CN" altLang="is-I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元</a:t>
                      </a:r>
                      <a:r>
                        <a:rPr lang="is-IS" altLang="zh-CN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/</a:t>
                      </a:r>
                      <a:r>
                        <a:rPr lang="zh-CN" altLang="is-I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店年</a:t>
                      </a: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is-IS" altLang="zh-CN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200</a:t>
                      </a:r>
                      <a:r>
                        <a:rPr lang="zh-CN" altLang="is-I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店约</a:t>
                      </a:r>
                      <a:r>
                        <a:rPr lang="is-IS" altLang="zh-CN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40w</a:t>
                      </a:r>
                      <a:r>
                        <a:rPr lang="zh-CN" altLang="is-I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一年</a:t>
                      </a:r>
                      <a:endParaRPr lang="zh-CN" altLang="is-I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统计分析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门店排名，问题分析，整改分析等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通知 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/ 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好事例 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/ 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门店共享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门店通知，督导通知；好事例分享；文件共享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视频巡店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手机查看门店摄像头远程视频巡店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937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审批流程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开店流程 门店申请等等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15887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绩效管理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督导任务管理，绩效分析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056005" y="1344988"/>
            <a:ext cx="5772150" cy="513601"/>
          </a:xfr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巡店系统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9" name="业务范围"/>
          <p:cNvSpPr txBox="1">
            <a:spLocks noGrp="1"/>
          </p:cNvSpPr>
          <p:nvPr>
            <p:ph type="title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建立</a:t>
            </a:r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</a:t>
            </a:r>
            <a:r>
              <a:rPr lang="zh-CN" altLang="en-US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管理</a:t>
            </a:r>
            <a:r>
              <a:rPr lang="zh-CN" altLang="en-US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体系</a:t>
            </a:r>
            <a:endParaRPr lang="zh-CN" alt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培训系统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50841" y="1844680"/>
            <a:ext cx="19077520" cy="113403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104102" y="3423961"/>
          <a:ext cx="21139355" cy="7917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7871"/>
                <a:gridCol w="4227871"/>
                <a:gridCol w="5360835"/>
                <a:gridCol w="3094907"/>
                <a:gridCol w="4227871"/>
              </a:tblGrid>
              <a:tr h="9956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建议厂商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价格范围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1471445">
                <a:tc rowSpan="5">
                  <a:txBody>
                    <a:bodyPr/>
                    <a:lstStyle/>
                    <a:p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培训系统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职位管理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对企业内晋升职位路线的管理，每个职位指定考试考核标准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字符科技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根据员工数量</a:t>
                      </a:r>
                    </a:p>
                    <a:p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约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90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元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/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人年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71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员工信息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门店员工管理，可对接钉钉，支持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excel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导入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471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培训资料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不同职位关联培训资料的管理，包括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PDF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，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PPT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，视频等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471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考试考核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在线考试自动评分，上级现场考核打分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100421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统计分析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对学习进度，登录时长，考试结果等统计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业务范围"/>
          <p:cNvSpPr txBox="1">
            <a:spLocks noGrp="1"/>
          </p:cNvSpPr>
          <p:nvPr>
            <p:ph type="title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建立</a:t>
            </a:r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数字化管理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体系</a:t>
            </a:r>
            <a:endParaRPr lang="zh-CN" alt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0"/>
          <a:srcRect l="7905" r="7905"/>
          <a:stretch>
            <a:fillRect/>
          </a:stretch>
        </p:blipFill>
        <p:spPr>
          <a:xfrm>
            <a:off x="-2540" y="2618740"/>
            <a:ext cx="11744325" cy="7607300"/>
          </a:xfrm>
          <a:prstGeom prst="rect">
            <a:avLst/>
          </a:prstGeom>
        </p:spPr>
      </p:pic>
      <p:sp>
        <p:nvSpPr>
          <p:cNvPr id="51" name="椭圆 50"/>
          <p:cNvSpPr/>
          <p:nvPr>
            <p:custDataLst>
              <p:tags r:id="rId3"/>
            </p:custDataLst>
          </p:nvPr>
        </p:nvSpPr>
        <p:spPr>
          <a:xfrm>
            <a:off x="13232098" y="2815179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>
            <p:custDataLst>
              <p:tags r:id="rId4"/>
            </p:custDataLst>
          </p:nvPr>
        </p:nvSpPr>
        <p:spPr>
          <a:xfrm>
            <a:off x="14775180" y="2814955"/>
            <a:ext cx="9135110" cy="692785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54" name="矩形 53"/>
          <p:cNvSpPr/>
          <p:nvPr>
            <p:custDataLst>
              <p:tags r:id="rId5"/>
            </p:custDataLst>
          </p:nvPr>
        </p:nvSpPr>
        <p:spPr>
          <a:xfrm>
            <a:off x="14763115" y="3559175"/>
            <a:ext cx="9135110" cy="518160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  <a:buSzPct val="100000"/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用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数字工具推动人类进步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，驱动数字化中国</a:t>
            </a:r>
          </a:p>
        </p:txBody>
      </p:sp>
      <p:sp>
        <p:nvSpPr>
          <p:cNvPr id="90" name="椭圆 89"/>
          <p:cNvSpPr/>
          <p:nvPr>
            <p:custDataLst>
              <p:tags r:id="rId6"/>
            </p:custDataLst>
          </p:nvPr>
        </p:nvSpPr>
        <p:spPr>
          <a:xfrm>
            <a:off x="13232098" y="4830680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矩形 87"/>
          <p:cNvSpPr/>
          <p:nvPr>
            <p:custDataLst>
              <p:tags r:id="rId7"/>
            </p:custDataLst>
          </p:nvPr>
        </p:nvSpPr>
        <p:spPr>
          <a:xfrm>
            <a:off x="14774889" y="4619002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茶颜悦色</a:t>
            </a:r>
            <a:r>
              <a:rPr lang="en-US" altLang="zh-CN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数字化转型初步调研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9" name="矩形 88"/>
          <p:cNvSpPr/>
          <p:nvPr>
            <p:custDataLst>
              <p:tags r:id="rId8"/>
            </p:custDataLst>
          </p:nvPr>
        </p:nvSpPr>
        <p:spPr>
          <a:xfrm>
            <a:off x="14774887" y="5560470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根据企业现状输出数字化转型方案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97" name="椭圆 96"/>
          <p:cNvSpPr/>
          <p:nvPr>
            <p:custDataLst>
              <p:tags r:id="rId9"/>
            </p:custDataLst>
          </p:nvPr>
        </p:nvSpPr>
        <p:spPr>
          <a:xfrm>
            <a:off x="13232098" y="6846184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矩形 94"/>
          <p:cNvSpPr/>
          <p:nvPr>
            <p:custDataLst>
              <p:tags r:id="rId10"/>
            </p:custDataLst>
          </p:nvPr>
        </p:nvSpPr>
        <p:spPr>
          <a:xfrm>
            <a:off x="14774889" y="6634505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数字化转型规划方案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6" name="矩形 95"/>
          <p:cNvSpPr/>
          <p:nvPr>
            <p:custDataLst>
              <p:tags r:id="rId11"/>
            </p:custDataLst>
          </p:nvPr>
        </p:nvSpPr>
        <p:spPr>
          <a:xfrm>
            <a:off x="14774887" y="7575973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方案落地及详细执行计划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104" name="椭圆 103"/>
          <p:cNvSpPr/>
          <p:nvPr>
            <p:custDataLst>
              <p:tags r:id="rId12"/>
            </p:custDataLst>
          </p:nvPr>
        </p:nvSpPr>
        <p:spPr>
          <a:xfrm>
            <a:off x="13232098" y="8861687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13"/>
            </p:custDataLst>
          </p:nvPr>
        </p:nvSpPr>
        <p:spPr>
          <a:xfrm>
            <a:off x="14774889" y="8650009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14774887" y="9591476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三角色、三价值、三支柱</a:t>
            </a:r>
          </a:p>
        </p:txBody>
      </p:sp>
      <p:cxnSp>
        <p:nvCxnSpPr>
          <p:cNvPr id="58" name="直接连接符 57"/>
          <p:cNvCxnSpPr/>
          <p:nvPr>
            <p:custDataLst>
              <p:tags r:id="rId15"/>
            </p:custDataLst>
          </p:nvPr>
        </p:nvCxnSpPr>
        <p:spPr>
          <a:xfrm>
            <a:off x="14992985" y="445389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16"/>
            </p:custDataLst>
          </p:nvPr>
        </p:nvCxnSpPr>
        <p:spPr>
          <a:xfrm>
            <a:off x="14992985" y="646938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17"/>
            </p:custDataLst>
          </p:nvPr>
        </p:nvCxnSpPr>
        <p:spPr>
          <a:xfrm>
            <a:off x="14992985" y="8485505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>
            <p:custDataLst>
              <p:tags r:id="rId18"/>
            </p:custDataLst>
          </p:nvPr>
        </p:nvSpPr>
        <p:spPr bwMode="auto">
          <a:xfrm>
            <a:off x="7974330" y="2619375"/>
            <a:ext cx="3767455" cy="7606030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algn="ctr" fontAlgn="auto">
              <a:lnSpc>
                <a:spcPct val="120000"/>
              </a:lnSpc>
              <a:buSzPct val="25000"/>
            </a:pPr>
            <a:r>
              <a:rPr lang="zh-CN" altLang="en-US" sz="4400" b="1" spc="150" dirty="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  <a:sym typeface="+mn-ea"/>
              </a:rPr>
              <a:t>目录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3512800" y="9083040"/>
            <a:ext cx="70104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3632815" y="706755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3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3632815" y="505206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3632815" y="303657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3.2</a:t>
            </a:r>
            <a:r>
              <a:rPr lang="zh-CN" altLang="en-US" dirty="0"/>
              <a:t> </a:t>
            </a:r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建立数字化管理体系</a:t>
            </a:r>
            <a:endParaRPr lang="zh-CN" altLang="en-US" dirty="0"/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4987"/>
            <a:ext cx="5772150" cy="51360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业务流程管理、市场活动管理及任务督办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50841" y="1844680"/>
            <a:ext cx="19077520" cy="113403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074606" y="2432972"/>
          <a:ext cx="21139355" cy="9846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7871"/>
                <a:gridCol w="4227871"/>
                <a:gridCol w="5360835"/>
                <a:gridCol w="3094907"/>
                <a:gridCol w="4227871"/>
              </a:tblGrid>
              <a:tr h="10112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建议厂商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价格范围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1384420">
                <a:tc rowSpan="3">
                  <a:txBody>
                    <a:bodyPr/>
                    <a:lstStyle/>
                    <a:p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业务流程管理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开店流程管理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 商圈管理、系统自动分析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VIKA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维格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根据实地计划调研</a:t>
                      </a:r>
                    </a:p>
                    <a:p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按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3000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元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/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人天</a:t>
                      </a:r>
                    </a:p>
                    <a:p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预估在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50~100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天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71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移店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/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撤店流程管理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根据营业额，系统自动预警。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471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施工进度管理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 门店工程进度等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9666">
                <a:tc rowSpan="2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市场活动管理</a:t>
                      </a:r>
                      <a:endParaRPr lang="zh-CN" altLang="en-US" sz="2800" b="0" i="0" u="none" strike="noStrike" cap="none" spc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品牌合作流程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关于第三方品牌合作，从沟通、发起、方案、落地的全过程管控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根据实地计划调研</a:t>
                      </a: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按</a:t>
                      </a: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3000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元</a:t>
                      </a: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/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人天</a:t>
                      </a: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预估在</a:t>
                      </a: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20~30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天</a:t>
                      </a:r>
                    </a:p>
                    <a:p>
                      <a:endParaRPr lang="zh-CN" altLang="en-US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0421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门店活动流程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如门店活动进行下派、通知、管理，全流程进行数字化监控，并记录活动的效果和历史备忘。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004212">
                <a:tc rowSpan="2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任务督办</a:t>
                      </a: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任务派发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任务自动派发到各门店通知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预估</a:t>
                      </a: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20~30</a:t>
                      </a: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天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0421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任务跟进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跟进提醒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Source Han Sans CN" charset="-122"/>
                <a:ea typeface="Source Han Sans CN" charset="-122"/>
                <a:cs typeface="Source Han Sans CN" charset="-122"/>
              </a:rPr>
              <a:t>3.2</a:t>
            </a:r>
            <a:r>
              <a:rPr lang="zh-CN" altLang="en-US" dirty="0">
                <a:latin typeface="Source Han Sans CN" charset="-122"/>
                <a:ea typeface="Source Han Sans CN" charset="-122"/>
                <a:cs typeface="Source Han Sans CN" charset="-122"/>
              </a:rPr>
              <a:t> 建立数字化管理体系</a:t>
            </a: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办公自动化、智能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OA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50841" y="1844680"/>
            <a:ext cx="19077520" cy="113403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317262" y="2587811"/>
          <a:ext cx="21139355" cy="8760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2486"/>
                <a:gridCol w="3082835"/>
                <a:gridCol w="9430970"/>
                <a:gridCol w="2589571"/>
                <a:gridCol w="2833493"/>
              </a:tblGrid>
              <a:tr h="6850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建议厂商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价格范围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914400">
                <a:tc rowSpan="8">
                  <a:txBody>
                    <a:bodyPr/>
                    <a:lstStyle/>
                    <a:p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办公自动化</a:t>
                      </a:r>
                    </a:p>
                    <a:p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智能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endParaRPr lang="en-US" altLang="zh-CN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组织架构电子化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组织架构在线化，能让员工互相了解企业内部职位、通讯方式、管理层级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产品采用阿里钉钉，并由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VIKA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数字管理顾问实施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教育咨询、落地执行</a:t>
                      </a:r>
                    </a:p>
                    <a:p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内部培训、管理理念</a:t>
                      </a:r>
                    </a:p>
                    <a:p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25w~30w</a:t>
                      </a:r>
                      <a:endParaRPr lang="en-US" altLang="zh-CN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447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企业同步盘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企业内部文件管理制度，确保权限分管与数据安全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0450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日常事务审批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包括加班、请假、汇报、出差、物品领用、招聘等日常审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4630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企业钱包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飞机、火车、酒店、打车、外卖、礼品、员工福利等差旅和商务场景电子化，员工报销更简单，企业轻松管理员工差旅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486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合同审批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包括电子合同签章，法务审核等严谨性合同管理场景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4615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智能人事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排班、员工管理、薪酬管理、入转调离等所有的人事事务电子化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00421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电子入职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扫二维码就可以办理所有的入职流程，并且可以进行初步培训考试、考核制度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0421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其它纸质化场景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更多纸质化管理的场景，都可以进行无纸化办公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......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数据中台定制化</a:t>
            </a:r>
            <a:endParaRPr kumimoji="1" lang="zh-CN" altLang="en-US" sz="4800" dirty="0" smtClean="0">
              <a:solidFill>
                <a:schemeClr val="bg1">
                  <a:lumMod val="9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0657840" cy="22758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数字化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管理的本质是提效降本，而在数字化管理的过程中，产生的数据将成为企业重要的资产，可供分析、可供决策。</a:t>
            </a:r>
            <a:b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</a:b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而数据中台，将成为数字资产的核心载体和门户。</a:t>
            </a:r>
          </a:p>
          <a:p>
            <a:pPr>
              <a:lnSpc>
                <a:spcPct val="150000"/>
              </a:lnSpc>
            </a:pP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473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3.3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4428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3.3.1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VIKADATA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维格数盒</a:t>
            </a:r>
            <a:endParaRPr lang="zh-CN" altLang="en-US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1087" name="组 1086"/>
          <p:cNvGrpSpPr/>
          <p:nvPr/>
        </p:nvGrpSpPr>
        <p:grpSpPr>
          <a:xfrm>
            <a:off x="1894112" y="2449286"/>
            <a:ext cx="20730568" cy="9485633"/>
            <a:chOff x="1255038" y="2590800"/>
            <a:chExt cx="21369642" cy="9344119"/>
          </a:xfrm>
        </p:grpSpPr>
        <p:sp>
          <p:nvSpPr>
            <p:cNvPr id="23" name="矩形 22"/>
            <p:cNvSpPr/>
            <p:nvPr/>
          </p:nvSpPr>
          <p:spPr>
            <a:xfrm>
              <a:off x="10766869" y="3672254"/>
              <a:ext cx="951216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用于整合各部门资源，统一协调项目的推进。比如，会员系统的落地，就牵扯到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、市场、财务、营运等等多个部门的事情，单纯依靠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去推进是异常艰辛，因为各部门听命的是老板，而非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或某部门，某部门的意见容易被忽略。</a:t>
              </a:r>
            </a:p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该虚拟组织建议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CEO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直接挂帅，并委派一名项目助理进行日常执行管理，定期进行会议统筹。</a:t>
              </a:r>
            </a:p>
          </p:txBody>
        </p:sp>
        <p:pic>
          <p:nvPicPr>
            <p:cNvPr id="7" name="original.png" descr="original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54727" y="2590800"/>
              <a:ext cx="7310691" cy="164866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8" name="POS…"/>
            <p:cNvSpPr/>
            <p:nvPr/>
          </p:nvSpPr>
          <p:spPr>
            <a:xfrm>
              <a:off x="8060671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POS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收银系统</a:t>
              </a:r>
            </a:p>
          </p:txBody>
        </p:sp>
        <p:sp>
          <p:nvSpPr>
            <p:cNvPr id="9" name="ERP…"/>
            <p:cNvSpPr/>
            <p:nvPr/>
          </p:nvSpPr>
          <p:spPr>
            <a:xfrm>
              <a:off x="13229373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ERP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供应链财务系统</a:t>
              </a:r>
            </a:p>
          </p:txBody>
        </p:sp>
        <p:sp>
          <p:nvSpPr>
            <p:cNvPr id="10" name="商品配置中心"/>
            <p:cNvSpPr/>
            <p:nvPr/>
          </p:nvSpPr>
          <p:spPr>
            <a:xfrm>
              <a:off x="8627718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商品配置中心</a:t>
              </a:r>
            </a:p>
          </p:txBody>
        </p:sp>
        <p:sp>
          <p:nvSpPr>
            <p:cNvPr id="11" name="人力资源数据中心"/>
            <p:cNvSpPr/>
            <p:nvPr/>
          </p:nvSpPr>
          <p:spPr>
            <a:xfrm>
              <a:off x="13229373" y="4048011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人力资源数据中心</a:t>
              </a:r>
            </a:p>
          </p:txBody>
        </p:sp>
        <p:sp>
          <p:nvSpPr>
            <p:cNvPr id="12" name="供应商数据中心"/>
            <p:cNvSpPr/>
            <p:nvPr/>
          </p:nvSpPr>
          <p:spPr>
            <a:xfrm>
              <a:off x="17831029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供应商数据中心</a:t>
              </a:r>
            </a:p>
          </p:txBody>
        </p:sp>
        <p:sp>
          <p:nvSpPr>
            <p:cNvPr id="13" name="供应商数据中心"/>
            <p:cNvSpPr/>
            <p:nvPr/>
          </p:nvSpPr>
          <p:spPr>
            <a:xfrm>
              <a:off x="13229373" y="5409770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供应商数据中心</a:t>
              </a:r>
            </a:p>
          </p:txBody>
        </p:sp>
        <p:sp>
          <p:nvSpPr>
            <p:cNvPr id="14" name="矩形"/>
            <p:cNvSpPr/>
            <p:nvPr/>
          </p:nvSpPr>
          <p:spPr>
            <a:xfrm>
              <a:off x="8076105" y="2763987"/>
              <a:ext cx="14533140" cy="451658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endParaRPr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  <p:sp>
          <p:nvSpPr>
            <p:cNvPr id="15" name="门店数据中心"/>
            <p:cNvSpPr/>
            <p:nvPr/>
          </p:nvSpPr>
          <p:spPr>
            <a:xfrm>
              <a:off x="8627718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门店数据中心</a:t>
              </a:r>
            </a:p>
          </p:txBody>
        </p:sp>
        <p:sp>
          <p:nvSpPr>
            <p:cNvPr id="16" name="会员活动配置"/>
            <p:cNvSpPr/>
            <p:nvPr/>
          </p:nvSpPr>
          <p:spPr>
            <a:xfrm>
              <a:off x="17831029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会员活动配置</a:t>
              </a:r>
            </a:p>
          </p:txBody>
        </p:sp>
        <p:sp>
          <p:nvSpPr>
            <p:cNvPr id="17" name="……."/>
            <p:cNvSpPr txBox="1"/>
            <p:nvPr/>
          </p:nvSpPr>
          <p:spPr>
            <a:xfrm>
              <a:off x="14808875" y="6487147"/>
              <a:ext cx="1067600" cy="6982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r>
                <a:rPr sz="3600" b="1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……</a:t>
              </a:r>
              <a:endParaRPr b="1" dirty="0"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  <p:sp>
          <p:nvSpPr>
            <p:cNvPr id="18" name="CRM…"/>
            <p:cNvSpPr/>
            <p:nvPr/>
          </p:nvSpPr>
          <p:spPr>
            <a:xfrm>
              <a:off x="18398075" y="8233178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CRM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敏捷会员系统</a:t>
              </a:r>
            </a:p>
          </p:txBody>
        </p:sp>
        <p:sp>
          <p:nvSpPr>
            <p:cNvPr id="22" name="BI…"/>
            <p:cNvSpPr/>
            <p:nvPr/>
          </p:nvSpPr>
          <p:spPr>
            <a:xfrm>
              <a:off x="13229373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BI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数据分析</a:t>
              </a:r>
            </a:p>
          </p:txBody>
        </p:sp>
        <p:sp>
          <p:nvSpPr>
            <p:cNvPr id="24" name="DW…"/>
            <p:cNvSpPr/>
            <p:nvPr/>
          </p:nvSpPr>
          <p:spPr>
            <a:xfrm>
              <a:off x="8155797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DW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数据仓库</a:t>
              </a:r>
            </a:p>
          </p:txBody>
        </p:sp>
        <p:sp>
          <p:nvSpPr>
            <p:cNvPr id="28" name="2.数据推送…"/>
            <p:cNvSpPr txBox="1"/>
            <p:nvPr/>
          </p:nvSpPr>
          <p:spPr>
            <a:xfrm>
              <a:off x="1290658" y="8156600"/>
              <a:ext cx="529225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2.数据推送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基础数据通过vikadata维格数盒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进行私有化并聚合</a:t>
              </a:r>
            </a:p>
          </p:txBody>
        </p:sp>
        <p:sp>
          <p:nvSpPr>
            <p:cNvPr id="29" name="3. 数据整合…"/>
            <p:cNvSpPr txBox="1"/>
            <p:nvPr/>
          </p:nvSpPr>
          <p:spPr>
            <a:xfrm>
              <a:off x="1255038" y="10682654"/>
              <a:ext cx="566006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3. 数据整合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包括基础数据、业务数据，都进入到数据仓库，通过BI进行自动化报表输出</a:t>
              </a:r>
            </a:p>
          </p:txBody>
        </p:sp>
        <p:sp>
          <p:nvSpPr>
            <p:cNvPr id="31" name="1.数据中心…"/>
            <p:cNvSpPr txBox="1"/>
            <p:nvPr/>
          </p:nvSpPr>
          <p:spPr>
            <a:xfrm>
              <a:off x="1290658" y="2850088"/>
              <a:ext cx="4716132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1.数据中心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「vikadata维格数盒」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汇聚日常工作数据</a:t>
              </a:r>
            </a:p>
          </p:txBody>
        </p:sp>
        <p:sp>
          <p:nvSpPr>
            <p:cNvPr id="32" name="品牌小程序"/>
            <p:cNvSpPr/>
            <p:nvPr/>
          </p:nvSpPr>
          <p:spPr>
            <a:xfrm>
              <a:off x="18398075" y="10835810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品牌小程序</a:t>
              </a:r>
            </a:p>
          </p:txBody>
        </p:sp>
        <p:cxnSp>
          <p:nvCxnSpPr>
            <p:cNvPr id="34" name="曲线连接符 33"/>
            <p:cNvCxnSpPr>
              <a:endCxn id="8" idx="0"/>
            </p:cNvCxnSpPr>
            <p:nvPr/>
          </p:nvCxnSpPr>
          <p:spPr>
            <a:xfrm rot="10800000" flipV="1">
              <a:off x="10173974" y="7280576"/>
              <a:ext cx="1286507" cy="952602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曲线连接符 39"/>
            <p:cNvCxnSpPr>
              <a:endCxn id="18" idx="0"/>
            </p:cNvCxnSpPr>
            <p:nvPr/>
          </p:nvCxnSpPr>
          <p:spPr>
            <a:xfrm>
              <a:off x="19165420" y="7317887"/>
              <a:ext cx="1345958" cy="915291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曲线连接符 42"/>
            <p:cNvCxnSpPr>
              <a:stCxn id="14" idx="2"/>
              <a:endCxn id="9" idx="0"/>
            </p:cNvCxnSpPr>
            <p:nvPr/>
          </p:nvCxnSpPr>
          <p:spPr>
            <a:xfrm rot="5400000">
              <a:off x="14866374" y="7756877"/>
              <a:ext cx="952602" cy="12700"/>
            </a:xfrm>
            <a:prstGeom prst="curvedConnector3">
              <a:avLst>
                <a:gd name="adj1" fmla="val 50000"/>
              </a:avLst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77" name="任意形状 1076"/>
            <p:cNvSpPr/>
            <p:nvPr/>
          </p:nvSpPr>
          <p:spPr>
            <a:xfrm>
              <a:off x="9357360" y="9332287"/>
              <a:ext cx="243840" cy="1503524"/>
            </a:xfrm>
            <a:custGeom>
              <a:avLst/>
              <a:gdLst>
                <a:gd name="connsiteX0" fmla="*/ 304800 w 304800"/>
                <a:gd name="connsiteY0" fmla="*/ 0 h 1584960"/>
                <a:gd name="connsiteX1" fmla="*/ 0 w 304800"/>
                <a:gd name="connsiteY1" fmla="*/ 640080 h 1584960"/>
                <a:gd name="connsiteX2" fmla="*/ 304800 w 304800"/>
                <a:gd name="connsiteY2" fmla="*/ 1584960 h 158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584960">
                  <a:moveTo>
                    <a:pt x="304800" y="0"/>
                  </a:moveTo>
                  <a:cubicBezTo>
                    <a:pt x="152400" y="187960"/>
                    <a:pt x="0" y="375920"/>
                    <a:pt x="0" y="640080"/>
                  </a:cubicBezTo>
                  <a:cubicBezTo>
                    <a:pt x="0" y="904240"/>
                    <a:pt x="208280" y="1209040"/>
                    <a:pt x="304800" y="1584960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079" name="直线箭头连接符 1078"/>
            <p:cNvCxnSpPr/>
            <p:nvPr/>
          </p:nvCxnSpPr>
          <p:spPr>
            <a:xfrm flipH="1">
              <a:off x="11243359" y="9332287"/>
              <a:ext cx="2929843" cy="146906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线箭头连接符 125"/>
            <p:cNvCxnSpPr>
              <a:stCxn id="24" idx="3"/>
              <a:endCxn id="22" idx="1"/>
            </p:cNvCxnSpPr>
            <p:nvPr/>
          </p:nvCxnSpPr>
          <p:spPr>
            <a:xfrm>
              <a:off x="12382401" y="11385365"/>
              <a:ext cx="846972" cy="0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直线箭头连接符 128"/>
            <p:cNvCxnSpPr>
              <a:stCxn id="18" idx="2"/>
              <a:endCxn id="32" idx="0"/>
            </p:cNvCxnSpPr>
            <p:nvPr/>
          </p:nvCxnSpPr>
          <p:spPr>
            <a:xfrm>
              <a:off x="20511378" y="9332287"/>
              <a:ext cx="0" cy="150352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6" name="任意形状 1085"/>
            <p:cNvSpPr/>
            <p:nvPr/>
          </p:nvSpPr>
          <p:spPr>
            <a:xfrm>
              <a:off x="6915102" y="7286625"/>
              <a:ext cx="1885998" cy="3514725"/>
            </a:xfrm>
            <a:custGeom>
              <a:avLst/>
              <a:gdLst>
                <a:gd name="connsiteX0" fmla="*/ 1885998 w 1885998"/>
                <a:gd name="connsiteY0" fmla="*/ 0 h 3514725"/>
                <a:gd name="connsiteX1" fmla="*/ 48 w 1885998"/>
                <a:gd name="connsiteY1" fmla="*/ 1514475 h 3514725"/>
                <a:gd name="connsiteX2" fmla="*/ 1828848 w 1885998"/>
                <a:gd name="connsiteY2" fmla="*/ 3514725 h 351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5998" h="3514725">
                  <a:moveTo>
                    <a:pt x="1885998" y="0"/>
                  </a:moveTo>
                  <a:cubicBezTo>
                    <a:pt x="947785" y="464344"/>
                    <a:pt x="9573" y="928688"/>
                    <a:pt x="48" y="1514475"/>
                  </a:cubicBezTo>
                  <a:cubicBezTo>
                    <a:pt x="-9477" y="2100262"/>
                    <a:pt x="1400223" y="3171825"/>
                    <a:pt x="1828848" y="3514725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3.3.2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大数据平台、大数据中台及大数据分析</a:t>
            </a:r>
            <a:endParaRPr lang="zh-CN" altLang="en-US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50841" y="1844680"/>
            <a:ext cx="19077520" cy="113403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198370"/>
          <a:ext cx="21763990" cy="1026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6005"/>
                <a:gridCol w="5700395"/>
                <a:gridCol w="4558030"/>
                <a:gridCol w="2785110"/>
                <a:gridCol w="3854450"/>
              </a:tblGrid>
              <a:tr h="7607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建议厂商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价格范围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689610">
                <a:tc rowSpan="6"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大数据平台</a:t>
                      </a: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商品信息管理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建立企业私域数据池</a:t>
                      </a:r>
                    </a:p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保证数据资产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hr-HR" altLang="zh-CN" sz="2800" b="0" i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vikadata</a:t>
                      </a:r>
                      <a:endParaRPr lang="hr-HR" altLang="zh-CN" sz="28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  <a:p>
                      <a:pPr algn="ctr"/>
                      <a:r>
                        <a:rPr lang="zh-CN" altLang="hr-HR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维格数盒</a:t>
                      </a:r>
                      <a:endParaRPr lang="hr-HR" altLang="zh-CN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8~30w</a:t>
                      </a:r>
                      <a:endParaRPr lang="en-US" altLang="zh-CN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89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员工信息管理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889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门店信息管理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896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客户投诉管理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7327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数据湖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889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数据仓库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89610">
                <a:tc rowSpan="3"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大数据中台</a:t>
                      </a: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营销中台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企业大中台</a:t>
                      </a:r>
                    </a:p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800" b="0" i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Wakedata</a:t>
                      </a:r>
                      <a:endParaRPr lang="en-US" altLang="zh-CN" sz="28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惟客数据</a:t>
                      </a:r>
                    </a:p>
                    <a:p>
                      <a:pPr algn="ctr"/>
                      <a:endParaRPr lang="hr-HR" altLang="zh-CN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altLang="zh-CN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89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业务中台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6889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管理中台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1084580"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大数据分析</a:t>
                      </a: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自动化报表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将大数据用起来</a:t>
                      </a:r>
                    </a:p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BDP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根据报表</a:t>
                      </a: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8~20w</a:t>
                      </a:r>
                    </a:p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845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自动化数据大屏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10839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智能决策体系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业务范围"/>
          <p:cNvSpPr txBox="1">
            <a:spLocks noGrp="1"/>
          </p:cNvSpPr>
          <p:nvPr>
            <p:ph type="title"/>
          </p:nvPr>
        </p:nvSpPr>
        <p:spPr>
          <a:xfrm>
            <a:off x="988059" y="475480"/>
            <a:ext cx="22159595" cy="7632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3.3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优势对比</a:t>
            </a:r>
            <a:endParaRPr lang="zh-CN" altLang="en-US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59349" y="3672254"/>
            <a:ext cx="9512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用于整合各部门资源，统一协调项目的推进。比如，会员系统的落地，就牵扯到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、市场、财务、营运等等多个部门的事情，单纯依靠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去推进是异常艰辛，因为各部门听命的是老板，而非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或某部门，某部门的意见容易被忽略。</a:t>
            </a:r>
          </a:p>
          <a:p>
            <a:pPr algn="just"/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该虚拟组织建议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CEO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直接挂帅，并委派一名项目助理进行日常执行管理，定期进行会议统筹。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139590" y="8599538"/>
            <a:ext cx="95121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用于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确保系统的正确落地使用。比如，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ERP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或会员系统项目落地后，业务方经常嫌弃或不使用，然后把责任归咎于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系统不行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。很多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时候是员工处在舒适圈，不愿意去学习新的数字化系统导致的。管理信息化委员，将各个系统进行具体的「量化」，如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ERP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的收货率达到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99%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OA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的使用率达到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90%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等等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。该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虚拟组织建议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CEO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直接挂帅，并委派一名项目助理进行日常梳理，制定好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KPI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，定期进行会议回顾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</a:t>
            </a:r>
            <a:endParaRPr lang="zh-CN" altLang="en-US" sz="2800" b="1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848485" y="2969260"/>
          <a:ext cx="20438745" cy="876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60"/>
                <a:gridCol w="10631170"/>
                <a:gridCol w="8400415"/>
              </a:tblGrid>
              <a:tr h="1106170">
                <a:tc>
                  <a:txBody>
                    <a:bodyPr/>
                    <a:lstStyle/>
                    <a:p>
                      <a:pPr algn="ctr"/>
                      <a:endParaRPr lang="zh-CN" altLang="en-US" sz="2800" b="0" i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维格智数</a:t>
                      </a:r>
                      <a:r>
                        <a:rPr lang="en-US" altLang="zh-CN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-</a:t>
                      </a: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数字化全案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ja-JP" sz="3200" b="0" i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市面上的数字化产品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1374579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产品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连接一切开放的工具和系统，如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、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ERP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、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CRM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等等。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落后技术的</a:t>
                      </a:r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软件，数据孤岛难以打通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41439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体验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手机端极佳体验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电脑端操作体验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43901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通知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手机端极佳的员工通知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通知体系缺失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61472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范围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自上而下的全局数字化转型视野，涵盖营销、管理、大数据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单一系统，只能满足部分功能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85015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经验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经历过茶饮企业全案数字化，深度了解行业业务和弯路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只关注系统厂商自己利益，而不考虑企业顶层管理设计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51662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价格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一切以解决业务痛点为导向，而非虚无的咨询报告、单点的系统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光单个系统实施就超过数十上百万，且运维费用高昂，还需要持续的迭代投入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xfrm>
            <a:off x="990688" y="560614"/>
            <a:ext cx="22159595" cy="7632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3.4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lang="zh-CN" altLang="en-US" dirty="0">
                <a:latin typeface="Source Han Sans CN" charset="-122"/>
                <a:ea typeface="Source Han Sans CN" charset="-122"/>
                <a:cs typeface="Source Han Sans CN" charset="-122"/>
              </a:rPr>
              <a:t>价格对比</a:t>
            </a:r>
          </a:p>
        </p:txBody>
      </p:sp>
      <p:sp>
        <p:nvSpPr>
          <p:cNvPr id="23" name="矩形 22"/>
          <p:cNvSpPr/>
          <p:nvPr/>
        </p:nvSpPr>
        <p:spPr>
          <a:xfrm>
            <a:off x="10766869" y="3672254"/>
            <a:ext cx="9512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用于整合各部门资源，统一协调项目的推进。比如，会员系统的落地，就牵扯到</a:t>
            </a:r>
            <a:r>
              <a:rPr lang="en-US" altLang="zh-CN" sz="2800" b="1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、市场、财务、营运等等多个部门的事情，单纯依靠</a:t>
            </a:r>
            <a:r>
              <a:rPr lang="en-US" altLang="zh-CN" sz="2800" b="1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去推进是异常艰辛，因为各部门听命的是老板，而非</a:t>
            </a:r>
            <a:r>
              <a:rPr lang="en-US" altLang="zh-CN" sz="2800" b="1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或某部门，某部门的意见容易被忽略。</a:t>
            </a:r>
          </a:p>
          <a:p>
            <a:pPr algn="just"/>
            <a:r>
              <a:rPr lang="zh-CN" altLang="en-US" sz="2800" b="1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该虚拟组织建议</a:t>
            </a:r>
            <a:r>
              <a:rPr lang="en-US" altLang="zh-CN" sz="2800" b="1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CEO</a:t>
            </a:r>
            <a:r>
              <a:rPr lang="zh-CN" altLang="en-US" sz="2800" b="1">
                <a:solidFill>
                  <a:schemeClr val="bg1"/>
                </a:solidFill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直接挂帅，并委派一名项目助理进行日常执行管理，定期进行会议统筹。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347367" y="3428414"/>
          <a:ext cx="19446239" cy="770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2665"/>
                <a:gridCol w="5381608"/>
                <a:gridCol w="5435983"/>
                <a:gridCol w="5435983"/>
              </a:tblGrid>
              <a:tr h="1052146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b="0" i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建议实施方</a:t>
                      </a:r>
                      <a:endParaRPr lang="zh-CN" altLang="en-US" sz="3200" b="0" i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价格范围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对比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1717644">
                <a:tc>
                  <a:txBody>
                    <a:bodyPr/>
                    <a:lstStyle/>
                    <a:p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ERP</a:t>
                      </a:r>
                      <a:endParaRPr lang="en-US" altLang="zh-CN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SAP S/4 HANA</a:t>
                      </a:r>
                      <a:endParaRPr lang="en-US" altLang="zh-CN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100w~300w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（预热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500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家店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+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）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50w~100w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的</a:t>
                      </a:r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ERP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，随着企业发展，后续会更换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51275">
                <a:tc>
                  <a:txBody>
                    <a:bodyPr/>
                    <a:lstStyle/>
                    <a:p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智能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endParaRPr lang="en-US" altLang="zh-CN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VIKA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维格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10w~200w</a:t>
                      </a:r>
                      <a:endParaRPr lang="en-US" altLang="zh-CN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灵活伸缩性，随着企业发展进行调整，不被厂商绑架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54352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巡店系统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800" b="0" i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vika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维格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+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字符科技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2000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元</a:t>
                      </a:r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/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店年，</a:t>
                      </a:r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200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店约</a:t>
                      </a:r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40w/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年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经历过头部茶饮企业落地经验和运营方法论，避免踩坑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6223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培训系统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T="25400" marB="254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800" b="0" i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vika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维格</a:t>
                      </a:r>
                      <a:r>
                        <a:rPr lang="en-US" altLang="zh-CN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+</a:t>
                      </a:r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字符科技</a:t>
                      </a:r>
                      <a:endParaRPr lang="zh-CN" altLang="en-US" sz="2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1539875" y="5581015"/>
            <a:ext cx="568515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确定本「规划方案」可行。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开始签订「框架合同」，根据工作量进行伸缩。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进入下一阶段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驻点调研。</a:t>
            </a:r>
          </a:p>
        </p:txBody>
      </p:sp>
      <p:sp>
        <p:nvSpPr>
          <p:cNvPr id="112" name="矩形 111"/>
          <p:cNvSpPr/>
          <p:nvPr/>
        </p:nvSpPr>
        <p:spPr>
          <a:xfrm>
            <a:off x="9442540" y="5581105"/>
            <a:ext cx="5684646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派驻核心成员，驻点企业。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深度参与业务部门的日常，并作出咨询服务。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根据调研结果，出具详细的《数字化转型建议书》。</a:t>
            </a:r>
            <a:endParaRPr lang="zh-CN" altLang="en-US" dirty="0">
              <a:solidFill>
                <a:srgbClr val="494949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085507" y="5581105"/>
            <a:ext cx="6306243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</a:t>
            </a: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《数字化转型建议书》制定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「实施计划」，然后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落地实施。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实施过程中，双方根据情况持续调整「实施计划」。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持续教育咨询，落地培训。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交付和反馈调整。</a:t>
            </a:r>
          </a:p>
        </p:txBody>
      </p:sp>
      <p:cxnSp>
        <p:nvCxnSpPr>
          <p:cNvPr id="76" name="直接连接符 6"/>
          <p:cNvCxnSpPr/>
          <p:nvPr/>
        </p:nvCxnSpPr>
        <p:spPr>
          <a:xfrm flipH="1">
            <a:off x="7880211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6"/>
          <p:cNvCxnSpPr/>
          <p:nvPr/>
        </p:nvCxnSpPr>
        <p:spPr>
          <a:xfrm flipH="1">
            <a:off x="15993363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2093754" y="3620418"/>
            <a:ext cx="4154281" cy="969112"/>
            <a:chOff x="2002314" y="4701231"/>
            <a:chExt cx="4154281" cy="969112"/>
          </a:xfrm>
        </p:grpSpPr>
        <p:sp>
          <p:nvSpPr>
            <p:cNvPr id="118" name="文本框 117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01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 规划</a:t>
              </a:r>
              <a:endParaRPr lang="zh-CN" altLang="en-US" sz="4800" dirty="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1" name="组 40"/>
          <p:cNvGrpSpPr/>
          <p:nvPr/>
        </p:nvGrpSpPr>
        <p:grpSpPr>
          <a:xfrm>
            <a:off x="9573170" y="3620418"/>
            <a:ext cx="5553710" cy="969112"/>
            <a:chOff x="2002314" y="4701231"/>
            <a:chExt cx="5553710" cy="969112"/>
          </a:xfrm>
        </p:grpSpPr>
        <p:sp>
          <p:nvSpPr>
            <p:cNvPr id="43" name="文本框 42"/>
            <p:cNvSpPr txBox="1"/>
            <p:nvPr/>
          </p:nvSpPr>
          <p:spPr>
            <a:xfrm>
              <a:off x="3284379" y="4701231"/>
              <a:ext cx="427164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02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调研</a:t>
              </a:r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&amp;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设计</a:t>
              </a: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5" name="组 44"/>
          <p:cNvGrpSpPr/>
          <p:nvPr/>
        </p:nvGrpSpPr>
        <p:grpSpPr>
          <a:xfrm>
            <a:off x="17520410" y="3620418"/>
            <a:ext cx="4154281" cy="969112"/>
            <a:chOff x="2002314" y="4701231"/>
            <a:chExt cx="4154281" cy="969112"/>
          </a:xfrm>
        </p:grpSpPr>
        <p:sp>
          <p:nvSpPr>
            <p:cNvPr id="46" name="文本框 45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03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实施</a:t>
              </a: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sp>
        <p:nvSpPr>
          <p:cNvPr id="23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vert="horz" lIns="71437" tIns="71437" rIns="71437" bIns="71437" rtlCol="0" anchor="ctr">
            <a:normAutofit fontScale="90000"/>
          </a:bodyPr>
          <a:lstStyle/>
          <a:p>
            <a:pPr lvl="0" algn="l"/>
            <a:r>
              <a:rPr lang="en-US" altLang="zh-CN" dirty="0" smtClean="0">
                <a:sym typeface="+mn-ea"/>
              </a:rPr>
              <a:t>3.5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合作流程</a:t>
            </a:r>
            <a:endParaRPr lang="en-US" altLang="zh-CN" dirty="0" smtClean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20243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角色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、三价值、三支柱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325188" y="5017765"/>
            <a:ext cx="3687028" cy="171196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zh-CN" altLang="en-US" sz="18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附录</a:t>
            </a:r>
            <a:endParaRPr lang="zh-CN" altLang="en-US" sz="18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9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三角色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929" y="3121590"/>
            <a:ext cx="5464434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谁该为</a:t>
            </a: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数字化负责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25085" y="4554538"/>
            <a:ext cx="124079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</a:p>
        </p:txBody>
      </p:sp>
      <p:sp>
        <p:nvSpPr>
          <p:cNvPr id="4" name="三角形 3"/>
          <p:cNvSpPr/>
          <p:nvPr/>
        </p:nvSpPr>
        <p:spPr>
          <a:xfrm>
            <a:off x="3676015" y="552164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在数字化过程中，他们的分工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52955" y="9667558"/>
            <a:ext cx="162306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16215" y="9667558"/>
            <a:ext cx="186817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85145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三角色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65875" y="4623435"/>
            <a:ext cx="301117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负有最高责任决定数字化成效。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16215" y="10533698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数字化系统的本质是项目PM需条理化地推进节奏。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6005" y="10533698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需要引起数字化重视，数字化转型是一种团队变革。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613130" y="10341610"/>
            <a:ext cx="9603105" cy="23577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通常就是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人员，他们需要有强悍的项目管理能力，有条斯里地确保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工具的落地。数字化转型它不像市场买菜，想买就买，它是一个循序渐进的过程，这需要项目管理理论和实践进行配合；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12495" y="7174548"/>
            <a:ext cx="9839325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数字化转型既然是对不同工作岗位的工作习惯变革，自然也对所负责工作岗位的人的能力有变革的要求，是对组织能力的挑战，人力资源应对数字化转型中员工的提升负有重要责任；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595985" y="3986530"/>
            <a:ext cx="10229850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数字化转型是一把手工程，数字化工具，是对每一个部门的工作习惯的变革，IT建立了工具，但由于组织权力制约，无法在业务部门进行很好的实施，这是CEO的责任；</a:t>
            </a:r>
          </a:p>
        </p:txBody>
      </p:sp>
      <p:sp>
        <p:nvSpPr>
          <p:cNvPr id="17" name="泪滴形 16"/>
          <p:cNvSpPr/>
          <p:nvPr/>
        </p:nvSpPr>
        <p:spPr>
          <a:xfrm>
            <a:off x="12865735" y="343598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13130" y="335184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0" name="泪滴形 19"/>
          <p:cNvSpPr/>
          <p:nvPr/>
        </p:nvSpPr>
        <p:spPr>
          <a:xfrm>
            <a:off x="12848590" y="6624320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595985" y="654018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2" name="泪滴形 21"/>
          <p:cNvSpPr/>
          <p:nvPr/>
        </p:nvSpPr>
        <p:spPr>
          <a:xfrm>
            <a:off x="12848590" y="979106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595985" y="970692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用数据工具推动人类进步</a:t>
            </a:r>
            <a:r>
              <a:rPr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，</a:t>
            </a:r>
            <a:r>
              <a:rPr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驱动数字化中国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三价值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13177749" y="2558980"/>
            <a:ext cx="5464434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数字化的价值所在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861790" y="4082415"/>
            <a:ext cx="21983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数字化创新</a:t>
            </a:r>
          </a:p>
        </p:txBody>
      </p:sp>
      <p:sp>
        <p:nvSpPr>
          <p:cNvPr id="4" name="三角形 3"/>
          <p:cNvSpPr/>
          <p:nvPr/>
        </p:nvSpPr>
        <p:spPr>
          <a:xfrm>
            <a:off x="15736570" y="5343208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13510" y="9627870"/>
            <a:ext cx="2233295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增值化业务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876770" y="9627870"/>
            <a:ext cx="234061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智能化运营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861790" y="7673023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三价值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468090" y="4638358"/>
            <a:ext cx="323723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打造企业数字化资产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876770" y="10355263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通过数字化系统，改善运营和管理模式。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43255" y="10355263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放大主营业务，同时延伸增量业务能。</a:t>
            </a:r>
          </a:p>
        </p:txBody>
      </p:sp>
      <p:sp>
        <p:nvSpPr>
          <p:cNvPr id="9" name="矩形 8"/>
          <p:cNvSpPr/>
          <p:nvPr/>
        </p:nvSpPr>
        <p:spPr>
          <a:xfrm>
            <a:off x="1055720" y="2559055"/>
            <a:ext cx="10366836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商业组织数字化，离不开商业的本质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20545" y="10754360"/>
            <a:ext cx="960310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更高的工作效率，</a:t>
            </a:r>
            <a:r>
              <a:rPr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通过增值化业务，利用互联网的规模化效应，去无限级去扩大业务范围，赚更多的钱</a:t>
            </a: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19910" y="7488238"/>
            <a:ext cx="983932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通过智能化运营，用好手中的“数字化武器”，更好地管理原来的工作，有效地降低成本。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03400" y="4300220"/>
            <a:ext cx="10229850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通过数字化创新，我们落地具体的数字化技术，转化原有的业务体系，打造数字资产。</a:t>
            </a:r>
          </a:p>
        </p:txBody>
      </p:sp>
      <p:sp>
        <p:nvSpPr>
          <p:cNvPr id="25" name="泪滴形 24"/>
          <p:cNvSpPr/>
          <p:nvPr/>
        </p:nvSpPr>
        <p:spPr>
          <a:xfrm>
            <a:off x="1073150" y="374967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20545" y="366553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资产</a:t>
            </a:r>
          </a:p>
        </p:txBody>
      </p:sp>
      <p:sp>
        <p:nvSpPr>
          <p:cNvPr id="27" name="泪滴形 26"/>
          <p:cNvSpPr/>
          <p:nvPr/>
        </p:nvSpPr>
        <p:spPr>
          <a:xfrm>
            <a:off x="1056005" y="6938010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03400" y="685387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降低成本</a:t>
            </a:r>
          </a:p>
        </p:txBody>
      </p:sp>
      <p:sp>
        <p:nvSpPr>
          <p:cNvPr id="29" name="泪滴形 28"/>
          <p:cNvSpPr/>
          <p:nvPr/>
        </p:nvSpPr>
        <p:spPr>
          <a:xfrm>
            <a:off x="1056005" y="1010475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03400" y="1002061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提高效率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三支柱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700" y="3121660"/>
            <a:ext cx="6475095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企业数字化转型的三大领域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52575" y="5420995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数字管理</a:t>
            </a:r>
          </a:p>
        </p:txBody>
      </p:sp>
      <p:sp>
        <p:nvSpPr>
          <p:cNvPr id="4" name="三角形 3"/>
          <p:cNvSpPr/>
          <p:nvPr/>
        </p:nvSpPr>
        <p:spPr>
          <a:xfrm rot="10800000">
            <a:off x="3675380" y="609822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发展的不同阶段，侧重点会不同：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95920" y="5420995"/>
            <a:ext cx="193675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数字营销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90135" y="10341293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数字引擎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17454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三支柱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8160" y="6055360"/>
            <a:ext cx="276733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供应链、人资、行政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27145" y="10975976"/>
            <a:ext cx="3994785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落地具体数据中台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95920" y="6055361"/>
            <a:ext cx="406908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拉新、留存、会员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848590" y="3336608"/>
            <a:ext cx="10367645" cy="5313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我们通过洞悉自身的组织需要，选择发力的领域，再配合具体的工具，再该领域下进行变革。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比如，随着门店的规模发展，多门店管理存在压力，这时候就需要落地数字管理类系统（如OA、ERP等等）；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比如，随着品牌声量的放大和消费者规模的增长，这时候就需要落地数字营销类（如社群工具、会员系统等等）。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45" y="2229894"/>
            <a:ext cx="16483873" cy="951774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Methodology"/>
          <p:cNvSpPr txBox="1"/>
          <p:nvPr/>
        </p:nvSpPr>
        <p:spPr>
          <a:xfrm>
            <a:off x="20464784" y="1595804"/>
            <a:ext cx="3400239" cy="634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2pPr>
            <a:lvl3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3pPr>
            <a:lvl4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4pPr>
            <a:lvl5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9pPr>
          </a:lstStyle>
          <a:p>
            <a:pPr algn="r"/>
            <a:r>
              <a:rPr lang="zh-CN" altLang="en-US" sz="3200" dirty="0" smtClean="0">
                <a:latin typeface="思源黑体 CN Light" panose="020B0300000000000000" charset="-122"/>
                <a:ea typeface="思源黑体 CN Light" panose="020B0300000000000000" charset="-122"/>
                <a:cs typeface="Source Han Sans CN" charset="-122"/>
              </a:rPr>
              <a:t>开店流程系统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545157" y="519251"/>
            <a:ext cx="71424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000" dirty="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数字管理信息化案例</a:t>
            </a:r>
            <a:endParaRPr lang="zh-CN" altLang="en-US" sz="6400" dirty="0" smtClean="0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8677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hodology"/>
          <p:cNvSpPr txBox="1"/>
          <p:nvPr/>
        </p:nvSpPr>
        <p:spPr>
          <a:xfrm>
            <a:off x="19694525" y="1595755"/>
            <a:ext cx="4170680" cy="634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2pPr>
            <a:lvl3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3pPr>
            <a:lvl4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4pPr>
            <a:lvl5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9pPr>
          </a:lstStyle>
          <a:p>
            <a:pPr algn="r"/>
            <a:r>
              <a:rPr lang="zh-CN" altLang="en-US" sz="3200" dirty="0" smtClean="0">
                <a:latin typeface="思源黑体 CN Light" panose="020B0300000000000000" charset="-122"/>
                <a:ea typeface="思源黑体 CN Light" panose="020B0300000000000000" charset="-122"/>
                <a:cs typeface="Source Han Sans CN" charset="-122"/>
              </a:rPr>
              <a:t>会员全局概览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72557" y="535761"/>
            <a:ext cx="39928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000" dirty="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数字</a:t>
            </a:r>
            <a:r>
              <a:rPr lang="zh-CN" altLang="en-US" sz="5000" dirty="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营销</a:t>
            </a:r>
            <a:r>
              <a:rPr lang="en-US" altLang="zh-CN" sz="5000" dirty="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案例</a:t>
            </a:r>
            <a:endParaRPr lang="zh-CN" altLang="en-US" sz="6400" dirty="0" smtClean="0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  <a:cs typeface="Source Han Sans C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2457450"/>
            <a:ext cx="18372455" cy="102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74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690" y="1774190"/>
            <a:ext cx="17815560" cy="10844530"/>
          </a:xfrm>
          <a:prstGeom prst="rect">
            <a:avLst/>
          </a:prstGeom>
        </p:spPr>
      </p:pic>
      <p:sp>
        <p:nvSpPr>
          <p:cNvPr id="3" name="Methodology"/>
          <p:cNvSpPr txBox="1"/>
          <p:nvPr/>
        </p:nvSpPr>
        <p:spPr>
          <a:xfrm>
            <a:off x="19694525" y="1595755"/>
            <a:ext cx="4170680" cy="634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2pPr>
            <a:lvl3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3pPr>
            <a:lvl4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4pPr>
            <a:lvl5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9pPr>
          </a:lstStyle>
          <a:p>
            <a:pPr algn="r"/>
            <a:r>
              <a:rPr lang="zh-CN" altLang="en-US" sz="3200" dirty="0" smtClean="0">
                <a:latin typeface="思源黑体 CN Light" panose="020B0300000000000000" charset="-122"/>
                <a:ea typeface="思源黑体 CN Light" panose="020B0300000000000000" charset="-122"/>
                <a:cs typeface="Source Han Sans CN" charset="-122"/>
              </a:rPr>
              <a:t>会员招新与留存分析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72557" y="535761"/>
            <a:ext cx="39928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000" dirty="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数字</a:t>
            </a:r>
            <a:r>
              <a:rPr lang="zh-CN" altLang="en-US" sz="5000" dirty="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营销</a:t>
            </a:r>
            <a:r>
              <a:rPr lang="en-US" altLang="zh-CN" sz="5000" dirty="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案例</a:t>
            </a:r>
            <a:endParaRPr lang="zh-CN" altLang="en-US" sz="6400" dirty="0" smtClean="0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9545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hodology"/>
          <p:cNvSpPr txBox="1"/>
          <p:nvPr/>
        </p:nvSpPr>
        <p:spPr>
          <a:xfrm>
            <a:off x="19694525" y="1595755"/>
            <a:ext cx="4170680" cy="634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2pPr>
            <a:lvl3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3pPr>
            <a:lvl4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4pPr>
            <a:lvl5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9pPr>
          </a:lstStyle>
          <a:p>
            <a:pPr algn="r"/>
            <a:r>
              <a:rPr lang="zh-CN" altLang="en-US" sz="3200" dirty="0" smtClean="0">
                <a:latin typeface="思源黑体 CN Light" panose="020B0300000000000000" charset="-122"/>
                <a:ea typeface="思源黑体 CN Light" panose="020B0300000000000000" charset="-122"/>
                <a:cs typeface="Source Han Sans CN" charset="-122"/>
              </a:rPr>
              <a:t>用户分析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872557" y="535761"/>
            <a:ext cx="399288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000" dirty="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数字</a:t>
            </a:r>
            <a:r>
              <a:rPr lang="zh-CN" altLang="en-US" sz="5000" dirty="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营销</a:t>
            </a:r>
            <a:r>
              <a:rPr lang="en-US" altLang="zh-CN" sz="5000" dirty="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案例</a:t>
            </a:r>
            <a:endParaRPr lang="zh-CN" altLang="en-US" sz="6400" dirty="0" smtClean="0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  <a:cs typeface="Source Han Sans C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60" y="364490"/>
            <a:ext cx="15223490" cy="1229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09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19495950" y="-293915"/>
            <a:ext cx="5159829" cy="5159829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247775" y="3532505"/>
            <a:ext cx="16760825" cy="8090535"/>
          </a:xfrm>
          <a:prstGeom prst="rect">
            <a:avLst/>
          </a:prstGeom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ea"/>
                <a:ea typeface="+mj-ea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algn="l" hangingPunct="1"/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我们的愿景：</a:t>
            </a: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用数字工具推动人类进步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我们的使命：</a:t>
            </a: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致力驱动数字化中国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Source Han Sans CN Normal" charset="-122"/>
              <a:ea typeface="Source Han Sans CN Normal" charset="-122"/>
              <a:cs typeface="Source Han Sans CN Normal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8609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40005" y="2616835"/>
            <a:ext cx="4840605" cy="484060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公司简介</a:t>
            </a:r>
          </a:p>
        </p:txBody>
      </p:sp>
      <p:sp>
        <p:nvSpPr>
          <p:cNvPr id="184" name="核心成员来自于金山、腾讯、阿里巴巴、新浪、字节跳动、金蝶、平安等顶级科技公司，成员曾服务过中国电信、中国移动、政事业单位、汤臣倍健、喜茶、汇美集团、搭建数字中台经验等大型企业和组织，有丰富的B端产品落地经验。"/>
          <p:cNvSpPr txBox="1"/>
          <p:nvPr/>
        </p:nvSpPr>
        <p:spPr>
          <a:xfrm>
            <a:off x="5210175" y="2011363"/>
            <a:ext cx="18134965" cy="605155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just" defTabSz="355600">
              <a:defRPr sz="3500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「vikadata维格智数」是一家数字化转型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咨询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策划公司，提供数字化整体方案的设计和咨询、会员营销系统的研发、智能OA搭建、轻量级数据中台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建设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，致力于驱动数字化中国。</a:t>
            </a:r>
          </a:p>
          <a:p>
            <a:pPr>
              <a:lnSpc>
                <a:spcPct val="150000"/>
              </a:lnSpc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创始阶段即获得IDG资本、天图资本两家顶级VC机构的近千万级天使轮融资，成员来自于平安、阿里巴巴、腾讯、字节跳动、金山软件、新浪、猎豹移动等顶级科技公司，有丰富的C端大规模互联网产品经验和资源。 同时成员还服务和合作过中国电信、中国联通、中国移动、政事业单位、汤臣倍健、喜茶、京东、美的地产、广汽集团、汇美集团、IBM、华为、TCL等大型企业和组织，有丰富的B端产品研发和数字化转型落地经验。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3"/>
          <a:srcRect t="30876" b="34415"/>
          <a:stretch>
            <a:fillRect/>
          </a:stretch>
        </p:blipFill>
        <p:spPr>
          <a:xfrm>
            <a:off x="4515485" y="12005945"/>
            <a:ext cx="3368040" cy="846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100" y="10953115"/>
            <a:ext cx="1419860" cy="795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15" y="11121390"/>
            <a:ext cx="2673350" cy="3594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timg.jpeg" descr="tim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660" y="10543540"/>
            <a:ext cx="2183765" cy="1316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315" y="12251055"/>
            <a:ext cx="3392170" cy="393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1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3525" y="11121390"/>
            <a:ext cx="1587500" cy="592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3" name="图像" descr="图像"/>
          <p:cNvPicPr>
            <a:picLocks noChangeAspect="1"/>
          </p:cNvPicPr>
          <p:nvPr/>
        </p:nvPicPr>
        <p:blipFill>
          <a:blip r:embed="rId9"/>
          <a:srcRect t="32765" b="34255"/>
          <a:stretch>
            <a:fillRect/>
          </a:stretch>
        </p:blipFill>
        <p:spPr>
          <a:xfrm>
            <a:off x="9905365" y="11918315"/>
            <a:ext cx="2365375" cy="1105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3195" y="12026265"/>
            <a:ext cx="2417445" cy="909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87680" y="11995785"/>
            <a:ext cx="4613275" cy="8566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8445" y="11884660"/>
            <a:ext cx="5306695" cy="11252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3943965" y="10304780"/>
            <a:ext cx="5001260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由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知名投资方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投资</a:t>
            </a:r>
            <a:endParaRPr kumimoji="0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55165" y="9509443"/>
            <a:ext cx="5189855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团队成员来自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顶级科技公司</a:t>
            </a:r>
          </a:p>
        </p:txBody>
      </p:sp>
      <p:sp>
        <p:nvSpPr>
          <p:cNvPr id="11" name="泪滴形 10"/>
          <p:cNvSpPr/>
          <p:nvPr/>
        </p:nvSpPr>
        <p:spPr>
          <a:xfrm>
            <a:off x="1123315" y="9744891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泪滴形 10"/>
          <p:cNvSpPr/>
          <p:nvPr/>
        </p:nvSpPr>
        <p:spPr>
          <a:xfrm>
            <a:off x="13084175" y="10543540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7225" y="6898005"/>
            <a:ext cx="21558885" cy="57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50" name="服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1.2 </a:t>
            </a:r>
            <a:r>
              <a:rPr lang="zh-CN" altLang="en-US" dirty="0"/>
              <a:t>业务</a:t>
            </a:r>
            <a:r>
              <a:rPr lang="en-US" dirty="0"/>
              <a:t>-</a:t>
            </a:r>
            <a:r>
              <a:rPr lang="zh-CN" altLang="en-US" dirty="0"/>
              <a:t>数字化转型规划</a:t>
            </a:r>
          </a:p>
        </p:txBody>
      </p:sp>
      <p:sp>
        <p:nvSpPr>
          <p:cNvPr id="162" name="数字化转型是一件看起来复杂而又庞大的事情…"/>
          <p:cNvSpPr txBox="1"/>
          <p:nvPr/>
        </p:nvSpPr>
        <p:spPr>
          <a:xfrm>
            <a:off x="1056005" y="2431098"/>
            <a:ext cx="22430105" cy="40659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 smtClean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如何</a:t>
            </a: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进行数字化转型？</a:t>
            </a:r>
            <a:endParaRPr lang="zh-CN" altLang="en-US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由于商业模式的不同，不同企业的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CIO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可能会给出不同的答案。如何找到与企业自身契合的转型方案并落地实施，是企业数字化转型的的首要困扰。</a:t>
            </a: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维格智数提供数字化转型咨询及实施全案服务</a:t>
            </a:r>
            <a:endParaRPr lang="en-US" altLang="zh-CN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我们以客户企业的发展战略和业务场景为目标导向， 从数字营销、数字管理、数字引擎三个维度为切入点，帮助中国企业低成本、敏捷地实现数字化转型。</a:t>
            </a:r>
          </a:p>
        </p:txBody>
      </p:sp>
      <p:sp>
        <p:nvSpPr>
          <p:cNvPr id="163" name="一站式数字化解决方案…"/>
          <p:cNvSpPr txBox="1"/>
          <p:nvPr/>
        </p:nvSpPr>
        <p:spPr>
          <a:xfrm>
            <a:off x="2621601" y="9460724"/>
            <a:ext cx="4206240" cy="63436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一站式数字化</a:t>
            </a:r>
            <a:r>
              <a:rPr lang="zh-CN"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转型</a:t>
            </a: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方案</a:t>
            </a:r>
          </a:p>
        </p:txBody>
      </p:sp>
      <p:sp>
        <p:nvSpPr>
          <p:cNvPr id="171" name="About us"/>
          <p:cNvSpPr txBox="1">
            <a:spLocks noGrp="1"/>
          </p:cNvSpPr>
          <p:nvPr>
            <p:ph type="body" sz="quarter" idx="1"/>
          </p:nvPr>
        </p:nvSpPr>
        <p:spPr>
          <a:xfrm>
            <a:off x="1056004" y="1161415"/>
            <a:ext cx="9002395" cy="88074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以发展战略和业务场景为导向，为企业提供数字化解决方案。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6005" y="6898005"/>
            <a:ext cx="871220" cy="576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4115" y="6898005"/>
            <a:ext cx="634365" cy="5760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eaVert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Source Han Sans CN Bold Bold"/>
              </a:rPr>
              <a:t>灵活的服务合作模式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46805" y="7351395"/>
            <a:ext cx="1800225" cy="18002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一站式数字化解决方案…"/>
          <p:cNvSpPr txBox="1"/>
          <p:nvPr/>
        </p:nvSpPr>
        <p:spPr>
          <a:xfrm>
            <a:off x="8503606" y="9459551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会员营销小程序</a:t>
            </a:r>
            <a:endParaRPr b="0" dirty="0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9" name="一站式数字化解决方案…"/>
          <p:cNvSpPr txBox="1"/>
          <p:nvPr/>
        </p:nvSpPr>
        <p:spPr>
          <a:xfrm>
            <a:off x="13905185" y="9458377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数字化智能办公</a:t>
            </a:r>
            <a:endParaRPr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23030" y="7686931"/>
            <a:ext cx="1247775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全案</a:t>
            </a:r>
            <a:endParaRPr kumimoji="0" lang="en-US" altLang="zh-CN" sz="320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规划</a:t>
            </a:r>
            <a:endParaRPr kumimoji="0" lang="zh-CN" altLang="en-US" sz="32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9080152" y="7351395"/>
            <a:ext cx="1800225" cy="1800225"/>
            <a:chOff x="11370945" y="7351395"/>
            <a:chExt cx="1800225" cy="1800225"/>
          </a:xfrm>
        </p:grpSpPr>
        <p:sp>
          <p:nvSpPr>
            <p:cNvPr id="13" name="椭圆 12"/>
            <p:cNvSpPr/>
            <p:nvPr/>
          </p:nvSpPr>
          <p:spPr>
            <a:xfrm>
              <a:off x="11370945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647170" y="7686931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会员</a:t>
              </a:r>
              <a:endParaRPr lang="en-US" altLang="zh-CN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体系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4482906" y="7337719"/>
            <a:ext cx="1800225" cy="1800225"/>
            <a:chOff x="19096354" y="7351395"/>
            <a:chExt cx="1800225" cy="1800225"/>
          </a:xfrm>
        </p:grpSpPr>
        <p:sp>
          <p:nvSpPr>
            <p:cNvPr id="16" name="椭圆 15"/>
            <p:cNvSpPr/>
            <p:nvPr/>
          </p:nvSpPr>
          <p:spPr>
            <a:xfrm>
              <a:off x="19096354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9372580" y="7687566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钉钉</a:t>
              </a:r>
              <a:r>
                <a:rPr lang="en-US" altLang="zh-CN" dirty="0" smtClean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OA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436038" y="10297547"/>
            <a:ext cx="4736105" cy="23602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适合从零开始数字化转型或者想要实现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“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Source Han Sans CN Bold Bold"/>
              </a:rPr>
              <a:t>弯道超车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”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的企业。维格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智数从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CRM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ERP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SCM…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等不同领域的信息化产品，为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您提供从驻点调研、方案规划、实施督导、落地效果反馈等一站式的服务。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456847" y="10297547"/>
            <a:ext cx="429461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帮助企业搭建私域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流池，建立用户画像，沉淀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用户数据，为业务决策建立数据</a:t>
            </a:r>
            <a:r>
              <a:rPr kumimoji="0" lang="zh-CN" altLang="en-US" sz="2400" i="0" u="none" strike="noStrike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基础，最终达到精准营销的目的。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905185" y="10287610"/>
            <a:ext cx="4147670" cy="19909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我们通过搭建资产管理系统、巡店系统、项目管理系统、绩效考勤系统等各种业务流程管理系统，帮助企业管理实现全面数字化。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9885660" y="7337719"/>
            <a:ext cx="1800225" cy="1800225"/>
            <a:chOff x="22315487" y="7343503"/>
            <a:chExt cx="1800225" cy="1800225"/>
          </a:xfrm>
        </p:grpSpPr>
        <p:sp>
          <p:nvSpPr>
            <p:cNvPr id="24" name="椭圆 23"/>
            <p:cNvSpPr/>
            <p:nvPr/>
          </p:nvSpPr>
          <p:spPr>
            <a:xfrm>
              <a:off x="22315487" y="7343503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591711" y="7679038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rPr>
                <a:t>中台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9183164" y="10287610"/>
            <a:ext cx="414767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定制化搭建企业系统，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全面实现管理、经营、决策、营销全方位的数字化转型升级，打造智慧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企业。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30" name="一站式数字化解决方案…"/>
          <p:cNvSpPr txBox="1"/>
          <p:nvPr/>
        </p:nvSpPr>
        <p:spPr>
          <a:xfrm>
            <a:off x="19183164" y="9493645"/>
            <a:ext cx="3427219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统一管理数据资产</a:t>
            </a:r>
            <a:endParaRPr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1.3</a:t>
            </a:r>
            <a:r>
              <a:rPr lang="zh-CN" alt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核心</a:t>
            </a:r>
            <a:r>
              <a:rPr lang="zh-CN" altLang="en-US" dirty="0">
                <a:sym typeface="+mn-ea"/>
              </a:rPr>
              <a:t>竞争力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>
          <a:xfrm>
            <a:off x="1056005" y="1346518"/>
            <a:ext cx="11242675" cy="511175"/>
          </a:xfrm>
        </p:spPr>
        <p:txBody>
          <a:bodyPr wrap="square"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输出的是方案及实施督导，而不是单点系统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4" name="任意多边形: 形状 23"/>
          <p:cNvSpPr/>
          <p:nvPr>
            <p:custDataLst>
              <p:tags r:id="rId2"/>
            </p:custDataLst>
          </p:nvPr>
        </p:nvSpPr>
        <p:spPr>
          <a:xfrm>
            <a:off x="7377475" y="5383222"/>
            <a:ext cx="9889702" cy="3300097"/>
          </a:xfrm>
          <a:custGeom>
            <a:avLst/>
            <a:gdLst>
              <a:gd name="connsiteX0" fmla="*/ 0 w 4363770"/>
              <a:gd name="connsiteY0" fmla="*/ 0 h 1414938"/>
              <a:gd name="connsiteX1" fmla="*/ 4363770 w 4363770"/>
              <a:gd name="connsiteY1" fmla="*/ 0 h 1414938"/>
              <a:gd name="connsiteX2" fmla="*/ 4363770 w 4363770"/>
              <a:gd name="connsiteY2" fmla="*/ 13626 h 1414938"/>
              <a:gd name="connsiteX3" fmla="*/ 3603821 w 4363770"/>
              <a:gd name="connsiteY3" fmla="*/ 690206 h 1414938"/>
              <a:gd name="connsiteX4" fmla="*/ 4363770 w 4363770"/>
              <a:gd name="connsiteY4" fmla="*/ 1366787 h 1414938"/>
              <a:gd name="connsiteX5" fmla="*/ 4363770 w 4363770"/>
              <a:gd name="connsiteY5" fmla="*/ 1414938 h 1414938"/>
              <a:gd name="connsiteX6" fmla="*/ 0 w 4363770"/>
              <a:gd name="connsiteY6" fmla="*/ 1414938 h 1414938"/>
              <a:gd name="connsiteX7" fmla="*/ 0 w 4363770"/>
              <a:gd name="connsiteY7" fmla="*/ 1366658 h 1414938"/>
              <a:gd name="connsiteX8" fmla="*/ 748992 w 4363770"/>
              <a:gd name="connsiteY8" fmla="*/ 699833 h 1414938"/>
              <a:gd name="connsiteX9" fmla="*/ 0 w 4363770"/>
              <a:gd name="connsiteY9" fmla="*/ 33007 h 14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3770" h="1414938">
                <a:moveTo>
                  <a:pt x="0" y="0"/>
                </a:moveTo>
                <a:lnTo>
                  <a:pt x="4363770" y="0"/>
                </a:lnTo>
                <a:lnTo>
                  <a:pt x="4363770" y="13626"/>
                </a:lnTo>
                <a:lnTo>
                  <a:pt x="3603821" y="690206"/>
                </a:lnTo>
                <a:lnTo>
                  <a:pt x="4363770" y="1366787"/>
                </a:lnTo>
                <a:lnTo>
                  <a:pt x="4363770" y="1414938"/>
                </a:lnTo>
                <a:lnTo>
                  <a:pt x="0" y="1414938"/>
                </a:lnTo>
                <a:lnTo>
                  <a:pt x="0" y="1366658"/>
                </a:lnTo>
                <a:lnTo>
                  <a:pt x="748992" y="699833"/>
                </a:lnTo>
                <a:lnTo>
                  <a:pt x="0" y="33007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31639" tIns="15819" rIns="31639" bIns="15819" numCol="1" spcCol="0" rtlCol="0" fromWordArt="0" anchor="ctr" anchorCtr="0" forceAA="0" compatLnSpc="1">
            <a:noAutofit/>
          </a:bodyPr>
          <a:lstStyle/>
          <a:p>
            <a:endParaRPr lang="zh-CN" altLang="en-US" sz="4400"/>
          </a:p>
        </p:txBody>
      </p:sp>
      <p:sp>
        <p:nvSpPr>
          <p:cNvPr id="25" name="KSO_Shape"/>
          <p:cNvSpPr/>
          <p:nvPr>
            <p:custDataLst>
              <p:tags r:id="rId3"/>
            </p:custDataLst>
          </p:nvPr>
        </p:nvSpPr>
        <p:spPr>
          <a:xfrm>
            <a:off x="12455365" y="7111292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CF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>
              <a:solidFill>
                <a:srgbClr val="00E4FF"/>
              </a:solidFill>
            </a:endParaRPr>
          </a:p>
        </p:txBody>
      </p:sp>
      <p:sp>
        <p:nvSpPr>
          <p:cNvPr id="26" name="KSO_Shape"/>
          <p:cNvSpPr/>
          <p:nvPr>
            <p:custDataLst>
              <p:tags r:id="rId4"/>
            </p:custDataLst>
          </p:nvPr>
        </p:nvSpPr>
        <p:spPr>
          <a:xfrm rot="16200000">
            <a:off x="12432395" y="3631593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25C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7" name="KSO_Shape"/>
          <p:cNvSpPr/>
          <p:nvPr>
            <p:custDataLst>
              <p:tags r:id="rId5"/>
            </p:custDataLst>
          </p:nvPr>
        </p:nvSpPr>
        <p:spPr>
          <a:xfrm rot="5400000">
            <a:off x="8978519" y="7123624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E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8" name="KSO_Shape"/>
          <p:cNvSpPr/>
          <p:nvPr>
            <p:custDataLst>
              <p:tags r:id="rId6"/>
            </p:custDataLst>
          </p:nvPr>
        </p:nvSpPr>
        <p:spPr>
          <a:xfrm rot="10800000">
            <a:off x="9045120" y="3586169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359E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9" name="椭圆 28"/>
          <p:cNvSpPr/>
          <p:nvPr>
            <p:custDataLst>
              <p:tags r:id="rId7"/>
            </p:custDataLst>
          </p:nvPr>
        </p:nvSpPr>
        <p:spPr>
          <a:xfrm>
            <a:off x="10350716" y="5067205"/>
            <a:ext cx="3874813" cy="393212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  <a:spcAft>
                <a:spcPts val="0"/>
              </a:spcAft>
            </a:pPr>
            <a:endParaRPr lang="zh-CN" sz="3600" b="1" spc="300" dirty="0">
              <a:solidFill>
                <a:srgbClr val="000000">
                  <a:lumMod val="85000"/>
                  <a:lumOff val="15000"/>
                </a:srgb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373174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4000" b="1" kern="1200" dirty="0">
                <a:solidFill>
                  <a:sysClr val="window" lastClr="FFFFFF"/>
                </a:solidFill>
                <a:effectLst/>
              </a:rPr>
              <a:t>P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9373174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F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183385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I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183385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</a:rPr>
              <a:t>R</a:t>
            </a:r>
            <a:endParaRPr lang="zh-CN" sz="4000" b="1" dirty="0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15201299" y="3608444"/>
            <a:ext cx="7472871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根据规划，派出数字化实施顾问驻点客户企业内部，对不同部门的业务流程进行梳理优化。</a:t>
            </a:r>
          </a:p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在调研周期结束后，出具完整细致的建议报告书。</a:t>
            </a: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15136648" y="2713717"/>
            <a:ext cx="7472871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顾问驻点调研</a:t>
            </a:r>
            <a:r>
              <a:rPr lang="en-US" altLang="zh-CN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(Researching)</a:t>
            </a: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15136495" y="9942195"/>
            <a:ext cx="5956935" cy="23704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为了项目能按照规划正常地落地实施。维格智数的项目经理将会全程参与客户企业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PMO</a:t>
            </a: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，协助推进数字化落地。同时监督、引导第三方数字化产品服务商的产品落地与对接。</a:t>
            </a: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15201146" y="9042819"/>
            <a:ext cx="7472871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实施与督导</a:t>
            </a:r>
            <a:r>
              <a:rPr lang="en-US" altLang="zh-CN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(Implementation)</a:t>
            </a: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1290320" y="3608705"/>
            <a:ext cx="8037830" cy="15633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algn="l" eaLnBrk="1">
              <a:lnSpc>
                <a:spcPct val="125000"/>
              </a:lnSpc>
              <a:spcAft>
                <a:spcPts val="0"/>
              </a:spcAft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派遣专业团队与客户进行沟通，分析客户的核心诉求。深入了解客户企业的商业模式及业务流程。结合企业现状和述求，给出数字化转型规划方案。</a:t>
            </a: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1573811" y="2713918"/>
            <a:ext cx="7471218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数字化一站式全案规划</a:t>
            </a:r>
            <a:r>
              <a:rPr lang="en-US" altLang="zh-CN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(Planning)</a:t>
            </a:r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1530512" y="9942331"/>
            <a:ext cx="7471218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项目落地后，我们将会持续跟进客户的反馈情况，进行方案的调整，让客户企业敏捷、可持续地进行数字化改革。</a:t>
            </a:r>
          </a:p>
          <a:p>
            <a:pPr lvl="0" algn="r">
              <a:lnSpc>
                <a:spcPct val="125000"/>
              </a:lnSpc>
            </a:pPr>
            <a:endParaRPr lang="zh-CN" altLang="en-US" sz="2400" kern="12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1573811" y="8992217"/>
            <a:ext cx="7471218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反馈与调整</a:t>
            </a:r>
            <a:r>
              <a:rPr lang="en-US" altLang="zh-CN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(Feedback)</a:t>
            </a: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10589895" y="5922010"/>
            <a:ext cx="3356610" cy="2132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</a:t>
            </a:r>
          </a:p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竞争力</a:t>
            </a:r>
          </a:p>
        </p:txBody>
      </p:sp>
      <p:sp>
        <p:nvSpPr>
          <p:cNvPr id="5" name="上弧形箭头 4"/>
          <p:cNvSpPr/>
          <p:nvPr/>
        </p:nvSpPr>
        <p:spPr>
          <a:xfrm>
            <a:off x="11790045" y="2713990"/>
            <a:ext cx="1064260" cy="636270"/>
          </a:xfrm>
          <a:prstGeom prst="curvedDown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0" name="上弧形箭头 9"/>
          <p:cNvSpPr/>
          <p:nvPr/>
        </p:nvSpPr>
        <p:spPr>
          <a:xfrm rot="5400000">
            <a:off x="15521940" y="6715760"/>
            <a:ext cx="1064260" cy="63627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1" name="上弧形箭头 10"/>
          <p:cNvSpPr/>
          <p:nvPr/>
        </p:nvSpPr>
        <p:spPr>
          <a:xfrm rot="10800000">
            <a:off x="11755755" y="10658475"/>
            <a:ext cx="1064260" cy="636270"/>
          </a:xfrm>
          <a:prstGeom prst="curvedDownArrow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2" name="上弧形箭头 11"/>
          <p:cNvSpPr/>
          <p:nvPr/>
        </p:nvSpPr>
        <p:spPr>
          <a:xfrm rot="16200000">
            <a:off x="7947660" y="6670675"/>
            <a:ext cx="1064260" cy="636270"/>
          </a:xfrm>
          <a:prstGeom prst="curvedDownArrow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379801" y="2493330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矩形 29"/>
          <p:cNvSpPr/>
          <p:nvPr/>
        </p:nvSpPr>
        <p:spPr>
          <a:xfrm>
            <a:off x="12495256" y="2506343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779189" y="2506344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-1452" b="502"/>
          <a:stretch>
            <a:fillRect/>
          </a:stretch>
        </p:blipFill>
        <p:spPr>
          <a:xfrm>
            <a:off x="13902573" y="3403784"/>
            <a:ext cx="2520000" cy="2520000"/>
          </a:xfrm>
          <a:prstGeom prst="ellipse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7769" y="3403784"/>
            <a:ext cx="2520315" cy="2520315"/>
          </a:xfrm>
          <a:prstGeom prst="ellipse">
            <a:avLst/>
          </a:prstGeom>
        </p:spPr>
      </p:pic>
      <p:sp>
        <p:nvSpPr>
          <p:cNvPr id="47" name="Rectangle 96"/>
          <p:cNvSpPr/>
          <p:nvPr/>
        </p:nvSpPr>
        <p:spPr>
          <a:xfrm>
            <a:off x="1055732" y="7708084"/>
            <a:ext cx="4885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维格创始人。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CTO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、金山软件架构师，北京师范大学金融系毕业，技术与业务思维兼备，从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到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帮助喜茶实现数字化转型，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个月内积累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1300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万会员，线下业态改造专家。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62717" y="6514649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陈霈霖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Kelly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65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marL="25400" indent="-25400"/>
            <a:r>
              <a:rPr lang="en-US" altLang="zh-CN" dirty="0" smtClean="0"/>
              <a:t>1.4 </a:t>
            </a:r>
            <a:r>
              <a:rPr lang="zh-CN" altLang="en-US" dirty="0"/>
              <a:t>团队介绍</a:t>
            </a: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29906"/>
            <a:ext cx="7703546" cy="513601"/>
          </a:xfrm>
          <a:prstGeom prst="rect">
            <a:avLst/>
          </a:prstGeom>
        </p:spPr>
        <p:txBody>
          <a:bodyPr wrap="square"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核心成员来自各大知名企业，具有丰富的数字化经验。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4028" r="7034" b="10586"/>
          <a:stretch>
            <a:fillRect/>
          </a:stretch>
        </p:blipFill>
        <p:spPr>
          <a:xfrm flipH="1">
            <a:off x="19820773" y="3376869"/>
            <a:ext cx="2520000" cy="2520000"/>
          </a:xfrm>
          <a:prstGeom prst="ellipse">
            <a:avLst/>
          </a:prstGeom>
          <a:effectLst>
            <a:softEdge rad="12700"/>
          </a:effectLst>
        </p:spPr>
      </p:pic>
      <p:sp>
        <p:nvSpPr>
          <p:cNvPr id="8" name="矩形 7"/>
          <p:cNvSpPr/>
          <p:nvPr/>
        </p:nvSpPr>
        <p:spPr>
          <a:xfrm>
            <a:off x="6610711" y="2506345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Rectangle 96"/>
          <p:cNvSpPr/>
          <p:nvPr/>
        </p:nvSpPr>
        <p:spPr>
          <a:xfrm>
            <a:off x="6952341" y="7708084"/>
            <a:ext cx="48577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VIKA维格数字营销负责人。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前喜茶GO产品架构师，曾为美资科技公司Protegrity数据软件工程师、擅长新媒体、裂变、会员等数字营销方案，曾服务客户包括中国移动、电信、美的、 腾讯大粤网等知名组织和企业。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952341" y="650893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潘嘉文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Kelvin</a:t>
            </a:r>
          </a:p>
        </p:txBody>
      </p:sp>
      <p:sp>
        <p:nvSpPr>
          <p:cNvPr id="17" name="Rectangle 96"/>
          <p:cNvSpPr/>
          <p:nvPr/>
        </p:nvSpPr>
        <p:spPr>
          <a:xfrm>
            <a:off x="12785950" y="7666080"/>
            <a:ext cx="4805498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</a:t>
            </a:r>
            <a:r>
              <a:rPr 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数字</a:t>
            </a: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项目负责人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前汤臣倍健电商事业部技术总监、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星润集团电商事业部技术总监、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联合信息项目总监、喜茶互联网事业部PMO。曾带领团队落地多个大型项目，涉及美容、专家咨询、酒店、物联网、社区养老等多个行业的互联网产品研发与项目管理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2733698" y="650301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张本富 Benson</a:t>
            </a:r>
          </a:p>
        </p:txBody>
      </p:sp>
      <p:sp>
        <p:nvSpPr>
          <p:cNvPr id="24" name="Rectangle 96"/>
          <p:cNvSpPr/>
          <p:nvPr/>
        </p:nvSpPr>
        <p:spPr>
          <a:xfrm>
            <a:off x="18651898" y="7598078"/>
            <a:ext cx="4857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VIKA维格数字管理负责人。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前青莲科技钉钉事业部总监，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知名管理信息化咨询顾问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,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 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曾服务客户包括汇美集团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（茵蔓母公司）、奥马电器（深圳上市）、速品（千人规模连锁服装企业）、喜茶（新茶饮企业）、联盛（营收数亿）等知名企业。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8651898" y="6467811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袁国安 Ken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5651" y="3403784"/>
            <a:ext cx="2520000" cy="2520000"/>
          </a:xfrm>
          <a:prstGeom prst="ellipse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420" y="3242310"/>
            <a:ext cx="3935730" cy="3935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9" name="服务案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 </a:t>
            </a:r>
            <a:r>
              <a:rPr dirty="0" smtClean="0"/>
              <a:t>服务案例</a:t>
            </a:r>
            <a:r>
              <a:rPr lang="zh-CN" dirty="0"/>
              <a:t>（节选）</a:t>
            </a:r>
          </a:p>
        </p:txBody>
      </p:sp>
      <p:sp>
        <p:nvSpPr>
          <p:cNvPr id="190" name="Cases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帮助多家企业实现数字化转型</a:t>
            </a:r>
            <a:endParaRPr dirty="0"/>
          </a:p>
        </p:txBody>
      </p:sp>
      <p:sp>
        <p:nvSpPr>
          <p:cNvPr id="1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85" y="2675255"/>
            <a:ext cx="4488180" cy="31648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601" y="9313477"/>
            <a:ext cx="4546601" cy="1003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017d8c5a727fb7a80121346636ff23.jpg@800w_1l_2o_100sh.jpeg" descr="017d8c5a727fb7a80121346636ff23.jpg@800w_1l_2o_100sh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070" y="5443855"/>
            <a:ext cx="5095240" cy="20758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2520" y="8184374"/>
            <a:ext cx="4820636" cy="17971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7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275" y="9507220"/>
            <a:ext cx="4251325" cy="2295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8" name="矩形"/>
          <p:cNvSpPr/>
          <p:nvPr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 sz="3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5114270" cy="1790700"/>
          </a:xfrm>
        </p:spPr>
        <p:txBody>
          <a:bodyPr>
            <a:normAutofit/>
          </a:bodyPr>
          <a:lstStyle/>
          <a:p>
            <a:pPr lvl="0"/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茶颜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悦色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数字化转型初步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调研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108839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根据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企业现状输出数字化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转型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2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57"/>
  <p:tag name="KSO_WM_TAG_VERSION" val="1.0"/>
  <p:tag name="KSO_WM_SLIDE_ID" val="custom20193357_4"/>
  <p:tag name="KSO_WM_SLIDE_INDEX" val="4"/>
  <p:tag name="KSO_WM_SLIDE_ITEM_CNT" val="4"/>
  <p:tag name="KSO_WM_SLIDE_LAYOUT" val="a_d_l"/>
  <p:tag name="KSO_WM_SLIDE_LAYOUT_CNT" val="1_1_1"/>
  <p:tag name="KSO_WM_SLIDE_TYPE" val="contents"/>
  <p:tag name="KSO_WM_SLIDE_SUBTYPE" val="diag"/>
  <p:tag name="KSO_WM_BEAUTIFY_FLAG" val="#wm#"/>
  <p:tag name="KSO_WM_TEMPLATE_SUBCATEGORY" val="0"/>
  <p:tag name="KSO_WM_SLIDE_COLORSCHEME_VERSION" val="3.2"/>
  <p:tag name="KSO_WM_SLIDE_BACKGROUND_SUBSTITUTE_COLOR" val="30690"/>
  <p:tag name="KSO_WM_DIAGRAM_GROUP_CODE" val="l1-1"/>
  <p:tag name="KSO_WM_SLIDE_DIAGTYPE" val="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15*156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3357_4*d*1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57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VALUE" val="16"/>
  <p:tag name="KSO_WM_DIAGRAM_GROUP_CODE" val="l1-1"/>
  <p:tag name="KSO_WM_UNIT_TYPE" val="l_h_a"/>
  <p:tag name="KSO_WM_UNIT_INDEX" val="1_1_1"/>
  <p:tag name="KSO_WM_UNIT_PRESET_TEXT" val="添加标题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1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2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3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3"/>
  <p:tag name="KSO_WM_UNIT_LINE_FORE_SCHEMECOLOR_INDEX" val="14"/>
  <p:tag name="KSO_WM_UNIT_LINE_FILL_TYPE" val="2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93357_4*a*1"/>
  <p:tag name="KSO_WM_TEMPLATE_CATEGORY" val="custom"/>
  <p:tag name="KSO_WM_TEMPLATE_INDEX" val="20193357"/>
  <p:tag name="KSO_WM_UNIT_LAYERLEVEL" val="1"/>
  <p:tag name="KSO_WM_TAG_VERSION" val="1.0"/>
  <p:tag name="KSO_WM_BEAUTIFY_FLAG" val="#wm#"/>
  <p:tag name="KSO_WM_UNIT_PRESET_TEXT" val="目录"/>
  <p:tag name="KSO_WM_UNIT_VALUE" val="16"/>
  <p:tag name="KSO_WM_UNIT_NOCLEAR" val="0"/>
  <p:tag name="KSO_WM_UNIT_ISCONTENTSTITLE" val="1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65018_1"/>
  <p:tag name="KSO_WM_TEMPLATE_SUBCATEGORY" val="0"/>
  <p:tag name="KSO_WM_SLIDE_TYPE" val="text"/>
  <p:tag name="KSO_WM_SLIDE_SUBTYPE" val="diag"/>
  <p:tag name="KSO_WM_SLIDE_ITEM_CNT" val="4"/>
  <p:tag name="KSO_WM_SLIDE_INDEX" val="1"/>
  <p:tag name="KSO_WM_SLIDE_SIZE" val="731.535*341.856"/>
  <p:tag name="KSO_WM_SLIDE_POSITION" val="114.693*125.374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65018"/>
  <p:tag name="KSO_WM_SLIDE_LAYOUT" val="l"/>
  <p:tag name="KSO_WM_SLIDE_LAYOUT_CNT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65018_1*l_i*1_2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5018_1*l_h_i*1_4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5018_1*l_h_i*1_2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5018_1*l_h_i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5018_1*l_h_i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65018_1*l_i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5018_1*l_h_i*1_1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5018_1*l_h_i*1_3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5018_1*l_h_i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5018_1*l_h_i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5018_1*l_h_f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5018_1*l_h_a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  <p:tag name="KSO_WM_UNIT_DIAGRAM_SCHEMECOLOR_ID" val="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5018_1*l_h_f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5018_1*l_h_a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  <p:tag name="KSO_WM_UNIT_DIAGRAM_SCHEMECOLOR_ID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5018_1*l_h_f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5018_1*l_h_a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UNIT_DIAGRAM_SCHEMECOLOR_ID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5018_1*l_h_f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5018_1*l_h_a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g"/>
  <p:tag name="KSO_WM_UNIT_INDEX" val="1_1"/>
  <p:tag name="KSO_WM_UNIT_ID" val="diagram20165018_1*l_g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3542</Words>
  <Application>Microsoft Macintosh PowerPoint</Application>
  <PresentationFormat>自定义</PresentationFormat>
  <Paragraphs>491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60" baseType="lpstr">
      <vt:lpstr>(使用中文字体)</vt:lpstr>
      <vt:lpstr>Calibri</vt:lpstr>
      <vt:lpstr>Calibri Light</vt:lpstr>
      <vt:lpstr>Heiti SC Light</vt:lpstr>
      <vt:lpstr>Helvetica</vt:lpstr>
      <vt:lpstr>Source Han Sans CN</vt:lpstr>
      <vt:lpstr>Source Han Sans CN Bold Bold</vt:lpstr>
      <vt:lpstr>Source Han Sans CN Light</vt:lpstr>
      <vt:lpstr>Source Han Sans CN Normal</vt:lpstr>
      <vt:lpstr>汉仪旗黑-85S</vt:lpstr>
      <vt:lpstr>黑体</vt:lpstr>
      <vt:lpstr>思源黑体 CN</vt:lpstr>
      <vt:lpstr>思源黑体 CN Bold</vt:lpstr>
      <vt:lpstr>思源黑体 CN ExtraLight</vt:lpstr>
      <vt:lpstr>思源黑体 CN Light</vt:lpstr>
      <vt:lpstr>思源黑体 CN Medium</vt:lpstr>
      <vt:lpstr>思源黑体 CN Normal</vt:lpstr>
      <vt:lpstr>思源黑体 CN Regular</vt:lpstr>
      <vt:lpstr>宋体</vt:lpstr>
      <vt:lpstr>微软雅黑</vt:lpstr>
      <vt:lpstr>Arial</vt:lpstr>
      <vt:lpstr>White</vt:lpstr>
      <vt:lpstr>1_自定义设计方案</vt:lpstr>
      <vt:lpstr>自定义设计方案</vt:lpstr>
      <vt:lpstr>PowerPoint 演示文稿</vt:lpstr>
      <vt:lpstr>PowerPoint 演示文稿</vt:lpstr>
      <vt:lpstr>维格智数-公司简介</vt:lpstr>
      <vt:lpstr>公司简介</vt:lpstr>
      <vt:lpstr>1.2 业务-数字化转型规划</vt:lpstr>
      <vt:lpstr>1.3 核心竞争力</vt:lpstr>
      <vt:lpstr>1.4 团队介绍</vt:lpstr>
      <vt:lpstr>1.5 服务案例（节选）</vt:lpstr>
      <vt:lpstr>茶颜悦色-数字化转型初步调研</vt:lpstr>
      <vt:lpstr>2.1 企业现状</vt:lpstr>
      <vt:lpstr>PowerPoint 演示文稿</vt:lpstr>
      <vt:lpstr>数字化转型规划方案</vt:lpstr>
      <vt:lpstr>组织架构创新</vt:lpstr>
      <vt:lpstr>3.1 组织架构创新</vt:lpstr>
      <vt:lpstr>建立数字化管理体系</vt:lpstr>
      <vt:lpstr>3.2  建立数字化管理体系</vt:lpstr>
      <vt:lpstr>3.2 建立数字化管理体系</vt:lpstr>
      <vt:lpstr>3.2 建立数字化管理体系</vt:lpstr>
      <vt:lpstr>3.2 建立数字化管理体系</vt:lpstr>
      <vt:lpstr>3.2 建立数字化管理体系</vt:lpstr>
      <vt:lpstr>3.2 建立数字化管理体系</vt:lpstr>
      <vt:lpstr>数据中台定制化</vt:lpstr>
      <vt:lpstr>3.3.1 VIKADATA维格数盒</vt:lpstr>
      <vt:lpstr>3.3.2 大数据平台、大数据中台及大数据分析</vt:lpstr>
      <vt:lpstr>3.3 优势对比</vt:lpstr>
      <vt:lpstr>3.4 价格对比</vt:lpstr>
      <vt:lpstr>3.5 合作流程</vt:lpstr>
      <vt:lpstr>数字化核心认知</vt:lpstr>
      <vt:lpstr>附：数字化核心认知 - 三角色</vt:lpstr>
      <vt:lpstr>附：数字化核心认知 - 三价值</vt:lpstr>
      <vt:lpstr>附：数字化核心认知 - 三支柱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575746792@qq.com</cp:lastModifiedBy>
  <cp:revision>136</cp:revision>
  <cp:lastPrinted>2019-08-12T08:43:16Z</cp:lastPrinted>
  <dcterms:created xsi:type="dcterms:W3CDTF">2019-08-12T08:43:16Z</dcterms:created>
  <dcterms:modified xsi:type="dcterms:W3CDTF">2019-08-14T04:13:25Z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